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43"/>
  </p:notesMasterIdLst>
  <p:handoutMasterIdLst>
    <p:handoutMasterId r:id="rId44"/>
  </p:handoutMasterIdLst>
  <p:sldIdLst>
    <p:sldId id="269" r:id="rId3"/>
    <p:sldId id="275" r:id="rId4"/>
    <p:sldId id="278" r:id="rId5"/>
    <p:sldId id="276" r:id="rId6"/>
    <p:sldId id="277" r:id="rId7"/>
    <p:sldId id="279" r:id="rId8"/>
    <p:sldId id="280" r:id="rId9"/>
    <p:sldId id="281" r:id="rId10"/>
    <p:sldId id="282" r:id="rId11"/>
    <p:sldId id="283" r:id="rId12"/>
    <p:sldId id="284" r:id="rId13"/>
    <p:sldId id="285" r:id="rId14"/>
    <p:sldId id="308" r:id="rId15"/>
    <p:sldId id="286" r:id="rId16"/>
    <p:sldId id="287" r:id="rId17"/>
    <p:sldId id="312" r:id="rId18"/>
    <p:sldId id="313" r:id="rId19"/>
    <p:sldId id="300" r:id="rId20"/>
    <p:sldId id="301" r:id="rId21"/>
    <p:sldId id="288" r:id="rId22"/>
    <p:sldId id="289" r:id="rId23"/>
    <p:sldId id="290" r:id="rId24"/>
    <p:sldId id="310" r:id="rId25"/>
    <p:sldId id="291" r:id="rId26"/>
    <p:sldId id="292" r:id="rId27"/>
    <p:sldId id="302" r:id="rId28"/>
    <p:sldId id="293" r:id="rId29"/>
    <p:sldId id="303" r:id="rId30"/>
    <p:sldId id="309" r:id="rId31"/>
    <p:sldId id="304" r:id="rId32"/>
    <p:sldId id="294" r:id="rId33"/>
    <p:sldId id="311" r:id="rId34"/>
    <p:sldId id="295" r:id="rId35"/>
    <p:sldId id="305" r:id="rId36"/>
    <p:sldId id="296" r:id="rId37"/>
    <p:sldId id="297" r:id="rId38"/>
    <p:sldId id="306" r:id="rId39"/>
    <p:sldId id="307" r:id="rId40"/>
    <p:sldId id="274" r:id="rId41"/>
    <p:sldId id="29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39" autoAdjust="0"/>
    <p:restoredTop sz="93951" autoAdjust="0"/>
  </p:normalViewPr>
  <p:slideViewPr>
    <p:cSldViewPr snapToGrid="0">
      <p:cViewPr varScale="1">
        <p:scale>
          <a:sx n="65" d="100"/>
          <a:sy n="65" d="100"/>
        </p:scale>
        <p:origin x="480" y="31"/>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varScale="1">
        <p:scale>
          <a:sx n="76" d="100"/>
          <a:sy n="76" d="100"/>
        </p:scale>
        <p:origin x="1680"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01D70B-4E49-4596-AD8D-3E79028FB0DB}" type="doc">
      <dgm:prSet loTypeId="urn:microsoft.com/office/officeart/2005/8/layout/cycle8" loCatId="cycle" qsTypeId="urn:microsoft.com/office/officeart/2005/8/quickstyle/simple1" qsCatId="simple" csTypeId="urn:microsoft.com/office/officeart/2005/8/colors/accent1_2" csCatId="accent1" phldr="1"/>
      <dgm:spPr/>
    </dgm:pt>
    <dgm:pt modelId="{EBEF06E8-D058-4FEB-873A-8D0A983B57BE}">
      <dgm:prSet phldrT="[Text]"/>
      <dgm:spPr/>
      <dgm:t>
        <a:bodyPr/>
        <a:lstStyle/>
        <a:p>
          <a:r>
            <a:rPr lang="en-US" dirty="0"/>
            <a:t>Turnover</a:t>
          </a:r>
        </a:p>
      </dgm:t>
    </dgm:pt>
    <dgm:pt modelId="{221B3588-F334-48DB-A2CB-39CDFD861836}" type="parTrans" cxnId="{F341B482-37E7-4C06-A676-C78CF0542C77}">
      <dgm:prSet/>
      <dgm:spPr/>
      <dgm:t>
        <a:bodyPr/>
        <a:lstStyle/>
        <a:p>
          <a:endParaRPr lang="en-US"/>
        </a:p>
      </dgm:t>
    </dgm:pt>
    <dgm:pt modelId="{30E26884-8B49-4F19-8259-F6437893C2A4}" type="sibTrans" cxnId="{F341B482-37E7-4C06-A676-C78CF0542C77}">
      <dgm:prSet/>
      <dgm:spPr/>
      <dgm:t>
        <a:bodyPr/>
        <a:lstStyle/>
        <a:p>
          <a:endParaRPr lang="en-US"/>
        </a:p>
      </dgm:t>
    </dgm:pt>
    <dgm:pt modelId="{78985918-64F9-4E5C-8542-6F993078441B}">
      <dgm:prSet phldrT="[Text]"/>
      <dgm:spPr/>
      <dgm:t>
        <a:bodyPr/>
        <a:lstStyle/>
        <a:p>
          <a:r>
            <a:rPr lang="en-US" dirty="0"/>
            <a:t>Overtime</a:t>
          </a:r>
        </a:p>
      </dgm:t>
    </dgm:pt>
    <dgm:pt modelId="{F8A3FD99-23CC-4366-B539-9042B575E810}" type="parTrans" cxnId="{D6FAE348-C21C-47D9-A1BD-A40C299D6FC0}">
      <dgm:prSet/>
      <dgm:spPr/>
      <dgm:t>
        <a:bodyPr/>
        <a:lstStyle/>
        <a:p>
          <a:endParaRPr lang="en-US"/>
        </a:p>
      </dgm:t>
    </dgm:pt>
    <dgm:pt modelId="{47D6F330-1253-471D-AC69-5EBDA3D28D3F}" type="sibTrans" cxnId="{D6FAE348-C21C-47D9-A1BD-A40C299D6FC0}">
      <dgm:prSet/>
      <dgm:spPr/>
      <dgm:t>
        <a:bodyPr/>
        <a:lstStyle/>
        <a:p>
          <a:endParaRPr lang="en-US"/>
        </a:p>
      </dgm:t>
    </dgm:pt>
    <dgm:pt modelId="{C879D057-0682-431F-9538-96B4AD75BF3A}">
      <dgm:prSet phldrT="[Text]"/>
      <dgm:spPr/>
      <dgm:t>
        <a:bodyPr/>
        <a:lstStyle/>
        <a:p>
          <a:r>
            <a:rPr lang="en-US" dirty="0"/>
            <a:t>Absenteeism</a:t>
          </a:r>
        </a:p>
      </dgm:t>
    </dgm:pt>
    <dgm:pt modelId="{EB1FF61E-1F65-483C-AC2F-431EAB46C77E}" type="parTrans" cxnId="{98254D8B-EF80-4573-9948-BD2E8FB65A5D}">
      <dgm:prSet/>
      <dgm:spPr/>
      <dgm:t>
        <a:bodyPr/>
        <a:lstStyle/>
        <a:p>
          <a:endParaRPr lang="en-US"/>
        </a:p>
      </dgm:t>
    </dgm:pt>
    <dgm:pt modelId="{5F98C6B5-7545-485B-9BAA-8A31F7CA4C09}" type="sibTrans" cxnId="{98254D8B-EF80-4573-9948-BD2E8FB65A5D}">
      <dgm:prSet/>
      <dgm:spPr/>
      <dgm:t>
        <a:bodyPr/>
        <a:lstStyle/>
        <a:p>
          <a:endParaRPr lang="en-US"/>
        </a:p>
      </dgm:t>
    </dgm:pt>
    <dgm:pt modelId="{0A417FF5-CA2D-43A8-A728-59B78E51AB2F}" type="pres">
      <dgm:prSet presAssocID="{1901D70B-4E49-4596-AD8D-3E79028FB0DB}" presName="compositeShape" presStyleCnt="0">
        <dgm:presLayoutVars>
          <dgm:chMax val="7"/>
          <dgm:dir/>
          <dgm:resizeHandles val="exact"/>
        </dgm:presLayoutVars>
      </dgm:prSet>
      <dgm:spPr/>
    </dgm:pt>
    <dgm:pt modelId="{43450B8C-2831-46FB-A62C-9620B6588D79}" type="pres">
      <dgm:prSet presAssocID="{1901D70B-4E49-4596-AD8D-3E79028FB0DB}" presName="wedge1" presStyleLbl="node1" presStyleIdx="0" presStyleCnt="3"/>
      <dgm:spPr/>
    </dgm:pt>
    <dgm:pt modelId="{3A11AA0E-B3DE-4117-B57B-84C15CCCBB5E}" type="pres">
      <dgm:prSet presAssocID="{1901D70B-4E49-4596-AD8D-3E79028FB0DB}" presName="dummy1a" presStyleCnt="0"/>
      <dgm:spPr/>
    </dgm:pt>
    <dgm:pt modelId="{CAFFD0F3-AE5E-4F67-BB71-8E9B3A5DADB4}" type="pres">
      <dgm:prSet presAssocID="{1901D70B-4E49-4596-AD8D-3E79028FB0DB}" presName="dummy1b" presStyleCnt="0"/>
      <dgm:spPr/>
    </dgm:pt>
    <dgm:pt modelId="{1406C1E0-A2F5-4E30-A364-548F24A2382B}" type="pres">
      <dgm:prSet presAssocID="{1901D70B-4E49-4596-AD8D-3E79028FB0DB}" presName="wedge1Tx" presStyleLbl="node1" presStyleIdx="0" presStyleCnt="3">
        <dgm:presLayoutVars>
          <dgm:chMax val="0"/>
          <dgm:chPref val="0"/>
          <dgm:bulletEnabled val="1"/>
        </dgm:presLayoutVars>
      </dgm:prSet>
      <dgm:spPr/>
    </dgm:pt>
    <dgm:pt modelId="{9E66683A-2A31-4D0B-8CD1-837CDE000E62}" type="pres">
      <dgm:prSet presAssocID="{1901D70B-4E49-4596-AD8D-3E79028FB0DB}" presName="wedge2" presStyleLbl="node1" presStyleIdx="1" presStyleCnt="3"/>
      <dgm:spPr/>
    </dgm:pt>
    <dgm:pt modelId="{0244151C-5B27-4535-BA0C-F42826ACEF32}" type="pres">
      <dgm:prSet presAssocID="{1901D70B-4E49-4596-AD8D-3E79028FB0DB}" presName="dummy2a" presStyleCnt="0"/>
      <dgm:spPr/>
    </dgm:pt>
    <dgm:pt modelId="{A51B3438-95BC-4238-B26D-B1825F77C4A3}" type="pres">
      <dgm:prSet presAssocID="{1901D70B-4E49-4596-AD8D-3E79028FB0DB}" presName="dummy2b" presStyleCnt="0"/>
      <dgm:spPr/>
    </dgm:pt>
    <dgm:pt modelId="{8EDB2190-2F7B-436D-99EA-2EF4FE870C9B}" type="pres">
      <dgm:prSet presAssocID="{1901D70B-4E49-4596-AD8D-3E79028FB0DB}" presName="wedge2Tx" presStyleLbl="node1" presStyleIdx="1" presStyleCnt="3">
        <dgm:presLayoutVars>
          <dgm:chMax val="0"/>
          <dgm:chPref val="0"/>
          <dgm:bulletEnabled val="1"/>
        </dgm:presLayoutVars>
      </dgm:prSet>
      <dgm:spPr/>
    </dgm:pt>
    <dgm:pt modelId="{CDC0674E-B2CE-4254-B32D-02B785089353}" type="pres">
      <dgm:prSet presAssocID="{1901D70B-4E49-4596-AD8D-3E79028FB0DB}" presName="wedge3" presStyleLbl="node1" presStyleIdx="2" presStyleCnt="3"/>
      <dgm:spPr/>
    </dgm:pt>
    <dgm:pt modelId="{FBDDB07F-2492-43B7-9D17-FCC8CC1D7009}" type="pres">
      <dgm:prSet presAssocID="{1901D70B-4E49-4596-AD8D-3E79028FB0DB}" presName="dummy3a" presStyleCnt="0"/>
      <dgm:spPr/>
    </dgm:pt>
    <dgm:pt modelId="{2FF6C411-E390-45D9-8795-D9172223BDA5}" type="pres">
      <dgm:prSet presAssocID="{1901D70B-4E49-4596-AD8D-3E79028FB0DB}" presName="dummy3b" presStyleCnt="0"/>
      <dgm:spPr/>
    </dgm:pt>
    <dgm:pt modelId="{0B215D36-EC5A-4BCE-865F-E771F294FC5C}" type="pres">
      <dgm:prSet presAssocID="{1901D70B-4E49-4596-AD8D-3E79028FB0DB}" presName="wedge3Tx" presStyleLbl="node1" presStyleIdx="2" presStyleCnt="3">
        <dgm:presLayoutVars>
          <dgm:chMax val="0"/>
          <dgm:chPref val="0"/>
          <dgm:bulletEnabled val="1"/>
        </dgm:presLayoutVars>
      </dgm:prSet>
      <dgm:spPr/>
    </dgm:pt>
    <dgm:pt modelId="{EC3068A3-1EE6-4EB1-8A62-16EE5AAFD45C}" type="pres">
      <dgm:prSet presAssocID="{30E26884-8B49-4F19-8259-F6437893C2A4}" presName="arrowWedge1" presStyleLbl="fgSibTrans2D1" presStyleIdx="0" presStyleCnt="3"/>
      <dgm:spPr/>
    </dgm:pt>
    <dgm:pt modelId="{CE6CE5F7-667C-4345-B200-31CC6D4A759A}" type="pres">
      <dgm:prSet presAssocID="{47D6F330-1253-471D-AC69-5EBDA3D28D3F}" presName="arrowWedge2" presStyleLbl="fgSibTrans2D1" presStyleIdx="1" presStyleCnt="3"/>
      <dgm:spPr/>
    </dgm:pt>
    <dgm:pt modelId="{317BF695-E503-4808-85DB-B41D83F1E1E1}" type="pres">
      <dgm:prSet presAssocID="{5F98C6B5-7545-485B-9BAA-8A31F7CA4C09}" presName="arrowWedge3" presStyleLbl="fgSibTrans2D1" presStyleIdx="2" presStyleCnt="3"/>
      <dgm:spPr/>
    </dgm:pt>
  </dgm:ptLst>
  <dgm:cxnLst>
    <dgm:cxn modelId="{9AB0CF12-6AE3-4B9E-A909-A2F07447AA0A}" type="presOf" srcId="{1901D70B-4E49-4596-AD8D-3E79028FB0DB}" destId="{0A417FF5-CA2D-43A8-A728-59B78E51AB2F}" srcOrd="0" destOrd="0" presId="urn:microsoft.com/office/officeart/2005/8/layout/cycle8"/>
    <dgm:cxn modelId="{FF2FF036-0BA0-45CF-BDBB-2DD8736A7F18}" type="presOf" srcId="{EBEF06E8-D058-4FEB-873A-8D0A983B57BE}" destId="{1406C1E0-A2F5-4E30-A364-548F24A2382B}" srcOrd="1" destOrd="0" presId="urn:microsoft.com/office/officeart/2005/8/layout/cycle8"/>
    <dgm:cxn modelId="{8F0C1960-D948-4D71-BA79-501FCDFFC370}" type="presOf" srcId="{C879D057-0682-431F-9538-96B4AD75BF3A}" destId="{0B215D36-EC5A-4BCE-865F-E771F294FC5C}" srcOrd="1" destOrd="0" presId="urn:microsoft.com/office/officeart/2005/8/layout/cycle8"/>
    <dgm:cxn modelId="{D6FAE348-C21C-47D9-A1BD-A40C299D6FC0}" srcId="{1901D70B-4E49-4596-AD8D-3E79028FB0DB}" destId="{78985918-64F9-4E5C-8542-6F993078441B}" srcOrd="1" destOrd="0" parTransId="{F8A3FD99-23CC-4366-B539-9042B575E810}" sibTransId="{47D6F330-1253-471D-AC69-5EBDA3D28D3F}"/>
    <dgm:cxn modelId="{87727C7D-20E3-4AA8-A4BB-6EB0AB23F5B4}" type="presOf" srcId="{78985918-64F9-4E5C-8542-6F993078441B}" destId="{8EDB2190-2F7B-436D-99EA-2EF4FE870C9B}" srcOrd="1" destOrd="0" presId="urn:microsoft.com/office/officeart/2005/8/layout/cycle8"/>
    <dgm:cxn modelId="{F341B482-37E7-4C06-A676-C78CF0542C77}" srcId="{1901D70B-4E49-4596-AD8D-3E79028FB0DB}" destId="{EBEF06E8-D058-4FEB-873A-8D0A983B57BE}" srcOrd="0" destOrd="0" parTransId="{221B3588-F334-48DB-A2CB-39CDFD861836}" sibTransId="{30E26884-8B49-4F19-8259-F6437893C2A4}"/>
    <dgm:cxn modelId="{98254D8B-EF80-4573-9948-BD2E8FB65A5D}" srcId="{1901D70B-4E49-4596-AD8D-3E79028FB0DB}" destId="{C879D057-0682-431F-9538-96B4AD75BF3A}" srcOrd="2" destOrd="0" parTransId="{EB1FF61E-1F65-483C-AC2F-431EAB46C77E}" sibTransId="{5F98C6B5-7545-485B-9BAA-8A31F7CA4C09}"/>
    <dgm:cxn modelId="{31EC48C4-BDD4-468B-BF43-486ADAD29CE2}" type="presOf" srcId="{78985918-64F9-4E5C-8542-6F993078441B}" destId="{9E66683A-2A31-4D0B-8CD1-837CDE000E62}" srcOrd="0" destOrd="0" presId="urn:microsoft.com/office/officeart/2005/8/layout/cycle8"/>
    <dgm:cxn modelId="{5AF5B8CD-1B08-4C71-87E4-1D273673DB5E}" type="presOf" srcId="{C879D057-0682-431F-9538-96B4AD75BF3A}" destId="{CDC0674E-B2CE-4254-B32D-02B785089353}" srcOrd="0" destOrd="0" presId="urn:microsoft.com/office/officeart/2005/8/layout/cycle8"/>
    <dgm:cxn modelId="{BD939CF9-0964-46D8-A4B1-EEBAE6379894}" type="presOf" srcId="{EBEF06E8-D058-4FEB-873A-8D0A983B57BE}" destId="{43450B8C-2831-46FB-A62C-9620B6588D79}" srcOrd="0" destOrd="0" presId="urn:microsoft.com/office/officeart/2005/8/layout/cycle8"/>
    <dgm:cxn modelId="{BFB8F322-B6F3-43CE-B40F-DBA7F676AE50}" type="presParOf" srcId="{0A417FF5-CA2D-43A8-A728-59B78E51AB2F}" destId="{43450B8C-2831-46FB-A62C-9620B6588D79}" srcOrd="0" destOrd="0" presId="urn:microsoft.com/office/officeart/2005/8/layout/cycle8"/>
    <dgm:cxn modelId="{85F77B37-5F99-4334-91B3-6128B065EF85}" type="presParOf" srcId="{0A417FF5-CA2D-43A8-A728-59B78E51AB2F}" destId="{3A11AA0E-B3DE-4117-B57B-84C15CCCBB5E}" srcOrd="1" destOrd="0" presId="urn:microsoft.com/office/officeart/2005/8/layout/cycle8"/>
    <dgm:cxn modelId="{94F92539-BA5F-4997-A16A-120282873504}" type="presParOf" srcId="{0A417FF5-CA2D-43A8-A728-59B78E51AB2F}" destId="{CAFFD0F3-AE5E-4F67-BB71-8E9B3A5DADB4}" srcOrd="2" destOrd="0" presId="urn:microsoft.com/office/officeart/2005/8/layout/cycle8"/>
    <dgm:cxn modelId="{F4B96648-5FBA-4750-A944-8E4422955722}" type="presParOf" srcId="{0A417FF5-CA2D-43A8-A728-59B78E51AB2F}" destId="{1406C1E0-A2F5-4E30-A364-548F24A2382B}" srcOrd="3" destOrd="0" presId="urn:microsoft.com/office/officeart/2005/8/layout/cycle8"/>
    <dgm:cxn modelId="{5F7E1738-DDF0-4C0C-ABB3-FA7047B247C2}" type="presParOf" srcId="{0A417FF5-CA2D-43A8-A728-59B78E51AB2F}" destId="{9E66683A-2A31-4D0B-8CD1-837CDE000E62}" srcOrd="4" destOrd="0" presId="urn:microsoft.com/office/officeart/2005/8/layout/cycle8"/>
    <dgm:cxn modelId="{B31746EE-1142-4DAF-BB2A-FCC6FCFFED6A}" type="presParOf" srcId="{0A417FF5-CA2D-43A8-A728-59B78E51AB2F}" destId="{0244151C-5B27-4535-BA0C-F42826ACEF32}" srcOrd="5" destOrd="0" presId="urn:microsoft.com/office/officeart/2005/8/layout/cycle8"/>
    <dgm:cxn modelId="{478A36A0-9C23-4DB6-97FE-43F93094A1AC}" type="presParOf" srcId="{0A417FF5-CA2D-43A8-A728-59B78E51AB2F}" destId="{A51B3438-95BC-4238-B26D-B1825F77C4A3}" srcOrd="6" destOrd="0" presId="urn:microsoft.com/office/officeart/2005/8/layout/cycle8"/>
    <dgm:cxn modelId="{B7E58CBF-2F99-4137-8E3B-617F92564A9F}" type="presParOf" srcId="{0A417FF5-CA2D-43A8-A728-59B78E51AB2F}" destId="{8EDB2190-2F7B-436D-99EA-2EF4FE870C9B}" srcOrd="7" destOrd="0" presId="urn:microsoft.com/office/officeart/2005/8/layout/cycle8"/>
    <dgm:cxn modelId="{4542B25D-F102-4543-B8E6-023DAB8FCB35}" type="presParOf" srcId="{0A417FF5-CA2D-43A8-A728-59B78E51AB2F}" destId="{CDC0674E-B2CE-4254-B32D-02B785089353}" srcOrd="8" destOrd="0" presId="urn:microsoft.com/office/officeart/2005/8/layout/cycle8"/>
    <dgm:cxn modelId="{1D87F505-2737-421B-815E-ACE10E5DEF4D}" type="presParOf" srcId="{0A417FF5-CA2D-43A8-A728-59B78E51AB2F}" destId="{FBDDB07F-2492-43B7-9D17-FCC8CC1D7009}" srcOrd="9" destOrd="0" presId="urn:microsoft.com/office/officeart/2005/8/layout/cycle8"/>
    <dgm:cxn modelId="{C809D78B-A344-4C5A-8B99-F71EE4B235BF}" type="presParOf" srcId="{0A417FF5-CA2D-43A8-A728-59B78E51AB2F}" destId="{2FF6C411-E390-45D9-8795-D9172223BDA5}" srcOrd="10" destOrd="0" presId="urn:microsoft.com/office/officeart/2005/8/layout/cycle8"/>
    <dgm:cxn modelId="{EFDFD0E6-0743-4962-B083-08710D8BF661}" type="presParOf" srcId="{0A417FF5-CA2D-43A8-A728-59B78E51AB2F}" destId="{0B215D36-EC5A-4BCE-865F-E771F294FC5C}" srcOrd="11" destOrd="0" presId="urn:microsoft.com/office/officeart/2005/8/layout/cycle8"/>
    <dgm:cxn modelId="{CF9726F5-A15A-401D-8278-56399C2E1460}" type="presParOf" srcId="{0A417FF5-CA2D-43A8-A728-59B78E51AB2F}" destId="{EC3068A3-1EE6-4EB1-8A62-16EE5AAFD45C}" srcOrd="12" destOrd="0" presId="urn:microsoft.com/office/officeart/2005/8/layout/cycle8"/>
    <dgm:cxn modelId="{6E02A0C2-E1D3-4E6E-BB5B-6EB27E8B11B4}" type="presParOf" srcId="{0A417FF5-CA2D-43A8-A728-59B78E51AB2F}" destId="{CE6CE5F7-667C-4345-B200-31CC6D4A759A}" srcOrd="13" destOrd="0" presId="urn:microsoft.com/office/officeart/2005/8/layout/cycle8"/>
    <dgm:cxn modelId="{D74C1C20-E608-46CE-870B-106781145742}" type="presParOf" srcId="{0A417FF5-CA2D-43A8-A728-59B78E51AB2F}" destId="{317BF695-E503-4808-85DB-B41D83F1E1E1}"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450B8C-2831-46FB-A62C-9620B6588D79}">
      <dsp:nvSpPr>
        <dsp:cNvPr id="0" name=""/>
        <dsp:cNvSpPr/>
      </dsp:nvSpPr>
      <dsp:spPr>
        <a:xfrm>
          <a:off x="3505516" y="282836"/>
          <a:ext cx="3655123" cy="3655123"/>
        </a:xfrm>
        <a:prstGeom prst="pie">
          <a:avLst>
            <a:gd name="adj1" fmla="val 16200000"/>
            <a:gd name="adj2" fmla="val 18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Turnover</a:t>
          </a:r>
        </a:p>
      </dsp:txBody>
      <dsp:txXfrm>
        <a:off x="5431853" y="1057375"/>
        <a:ext cx="1305401" cy="1087834"/>
      </dsp:txXfrm>
    </dsp:sp>
    <dsp:sp modelId="{9E66683A-2A31-4D0B-8CD1-837CDE000E62}">
      <dsp:nvSpPr>
        <dsp:cNvPr id="0" name=""/>
        <dsp:cNvSpPr/>
      </dsp:nvSpPr>
      <dsp:spPr>
        <a:xfrm>
          <a:off x="3430238" y="413377"/>
          <a:ext cx="3655123" cy="3655123"/>
        </a:xfrm>
        <a:prstGeom prst="pie">
          <a:avLst>
            <a:gd name="adj1" fmla="val 1800000"/>
            <a:gd name="adj2" fmla="val 90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Overtime</a:t>
          </a:r>
        </a:p>
      </dsp:txBody>
      <dsp:txXfrm>
        <a:off x="4300505" y="2784856"/>
        <a:ext cx="1958102" cy="957294"/>
      </dsp:txXfrm>
    </dsp:sp>
    <dsp:sp modelId="{CDC0674E-B2CE-4254-B32D-02B785089353}">
      <dsp:nvSpPr>
        <dsp:cNvPr id="0" name=""/>
        <dsp:cNvSpPr/>
      </dsp:nvSpPr>
      <dsp:spPr>
        <a:xfrm>
          <a:off x="3354959" y="282836"/>
          <a:ext cx="3655123" cy="3655123"/>
        </a:xfrm>
        <a:prstGeom prst="pie">
          <a:avLst>
            <a:gd name="adj1" fmla="val 90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Absenteeism</a:t>
          </a:r>
        </a:p>
      </dsp:txBody>
      <dsp:txXfrm>
        <a:off x="3778345" y="1057375"/>
        <a:ext cx="1305401" cy="1087834"/>
      </dsp:txXfrm>
    </dsp:sp>
    <dsp:sp modelId="{EC3068A3-1EE6-4EB1-8A62-16EE5AAFD45C}">
      <dsp:nvSpPr>
        <dsp:cNvPr id="0" name=""/>
        <dsp:cNvSpPr/>
      </dsp:nvSpPr>
      <dsp:spPr>
        <a:xfrm>
          <a:off x="3279548" y="56567"/>
          <a:ext cx="4107663" cy="4107663"/>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6CE5F7-667C-4345-B200-31CC6D4A759A}">
      <dsp:nvSpPr>
        <dsp:cNvPr id="0" name=""/>
        <dsp:cNvSpPr/>
      </dsp:nvSpPr>
      <dsp:spPr>
        <a:xfrm>
          <a:off x="3203968" y="186876"/>
          <a:ext cx="4107663" cy="4107663"/>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7BF695-E503-4808-85DB-B41D83F1E1E1}">
      <dsp:nvSpPr>
        <dsp:cNvPr id="0" name=""/>
        <dsp:cNvSpPr/>
      </dsp:nvSpPr>
      <dsp:spPr>
        <a:xfrm>
          <a:off x="3128388" y="56567"/>
          <a:ext cx="4107663" cy="4107663"/>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DF4E22-E98E-4F6B-977F-447F402EDE8D}" type="datetimeFigureOut">
              <a:rPr lang="en-US" smtClean="0"/>
              <a:t>10/31/2017</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FDC7F4F-41CA-4B09-9309-82952A673BCD}" type="slidenum">
              <a:rPr lang="en-US" smtClean="0"/>
              <a:t>‹#›</a:t>
            </a:fld>
            <a:endParaRPr lang="en-US" dirty="0"/>
          </a:p>
        </p:txBody>
      </p:sp>
    </p:spTree>
    <p:extLst>
      <p:ext uri="{BB962C8B-B14F-4D97-AF65-F5344CB8AC3E}">
        <p14:creationId xmlns:p14="http://schemas.microsoft.com/office/powerpoint/2010/main" val="1899143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2AA3D-838A-4524-93AE-BB6F4B6FC72A}" type="datetimeFigureOut">
              <a:rPr lang="en-US" smtClean="0"/>
              <a:t>10/31/2017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945297-9661-4111-AC4D-7C1869DFF06C}" type="slidenum">
              <a:rPr lang="en-US" smtClean="0"/>
              <a:t>‹#›</a:t>
            </a:fld>
            <a:endParaRPr lang="en-US" dirty="0"/>
          </a:p>
        </p:txBody>
      </p:sp>
    </p:spTree>
    <p:extLst>
      <p:ext uri="{BB962C8B-B14F-4D97-AF65-F5344CB8AC3E}">
        <p14:creationId xmlns:p14="http://schemas.microsoft.com/office/powerpoint/2010/main" val="4192944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1"/>
                </a:solidFill>
              </a:defRPr>
            </a:lvl1pPr>
          </a:lstStyle>
          <a:p>
            <a:fld id="{7122DBBA-1787-4CE6-B7BF-1BA9AA2D12C8}" type="datetimeFigureOut">
              <a:rPr lang="en-US" smtClean="0"/>
              <a:pPr/>
              <a:t>10/31/2017</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92FB8604-3E91-4806-A5CC-428F0C480F73}" type="slidenum">
              <a:rPr lang="en-US" smtClean="0"/>
              <a:pPr/>
              <a:t>‹#›</a:t>
            </a:fld>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2" name="Title 1"/>
          <p:cNvSpPr>
            <a:spLocks noGrp="1"/>
          </p:cNvSpPr>
          <p:nvPr>
            <p:ph type="ctrTitle"/>
          </p:nvPr>
        </p:nvSpPr>
        <p:spPr>
          <a:xfrm>
            <a:off x="1524000" y="1041400"/>
            <a:ext cx="9144000" cy="2387600"/>
          </a:xfrm>
        </p:spPr>
        <p:txBody>
          <a:bodyPr anchor="b"/>
          <a:lstStyle>
            <a:lvl1pPr algn="ctr">
              <a:defRPr sz="6000">
                <a:solidFill>
                  <a:schemeClr val="tx1"/>
                </a:solidFill>
              </a:defRPr>
            </a:lvl1pPr>
          </a:lstStyle>
          <a:p>
            <a:r>
              <a:rPr lang="en-US"/>
              <a:t>Click to edit Master title style</a:t>
            </a:r>
          </a:p>
        </p:txBody>
      </p:sp>
    </p:spTree>
    <p:extLst>
      <p:ext uri="{BB962C8B-B14F-4D97-AF65-F5344CB8AC3E}">
        <p14:creationId xmlns:p14="http://schemas.microsoft.com/office/powerpoint/2010/main" val="25994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7525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Tree>
    <p:extLst>
      <p:ext uri="{BB962C8B-B14F-4D97-AF65-F5344CB8AC3E}">
        <p14:creationId xmlns:p14="http://schemas.microsoft.com/office/powerpoint/2010/main" val="329274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42773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FB8604-3E91-4806-A5CC-428F0C480F73}" type="slidenum">
              <a:rPr lang="en-US" smtClean="0"/>
              <a:t>‹#›</a:t>
            </a:fld>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2" name="Title 1"/>
          <p:cNvSpPr>
            <a:spLocks noGrp="1"/>
          </p:cNvSpPr>
          <p:nvPr>
            <p:ph type="title"/>
          </p:nvPr>
        </p:nvSpPr>
        <p:spPr>
          <a:xfrm>
            <a:off x="831850" y="1709738"/>
            <a:ext cx="10515600" cy="2862262"/>
          </a:xfrm>
        </p:spPr>
        <p:txBody>
          <a:bodyPr anchor="b"/>
          <a:lstStyle>
            <a:lvl1pPr>
              <a:defRPr sz="6000"/>
            </a:lvl1pPr>
          </a:lstStyle>
          <a:p>
            <a:r>
              <a:rPr lang="en-US"/>
              <a:t>Click to edit Master title style</a:t>
            </a:r>
          </a:p>
        </p:txBody>
      </p:sp>
    </p:spTree>
    <p:extLst>
      <p:ext uri="{BB962C8B-B14F-4D97-AF65-F5344CB8AC3E}">
        <p14:creationId xmlns:p14="http://schemas.microsoft.com/office/powerpoint/2010/main" val="122333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dirty="0"/>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317092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2FB8604-3E91-4806-A5CC-428F0C480F73}" type="slidenum">
              <a:rPr lang="en-US" smtClean="0"/>
              <a:t>‹#›</a:t>
            </a:fld>
            <a:endParaRPr lang="en-US" dirty="0"/>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 name="Title 1"/>
          <p:cNvSpPr>
            <a:spLocks noGrp="1"/>
          </p:cNvSpPr>
          <p:nvPr>
            <p:ph type="title"/>
          </p:nvPr>
        </p:nvSpPr>
        <p:spPr>
          <a:xfrm>
            <a:off x="831850" y="274638"/>
            <a:ext cx="10515600" cy="1143000"/>
          </a:xfrm>
        </p:spPr>
        <p:txBody>
          <a:bodyPr/>
          <a:lstStyle/>
          <a:p>
            <a:r>
              <a:rPr lang="en-US"/>
              <a:t>Click to edit Master title style</a:t>
            </a:r>
          </a:p>
        </p:txBody>
      </p:sp>
    </p:spTree>
    <p:extLst>
      <p:ext uri="{BB962C8B-B14F-4D97-AF65-F5344CB8AC3E}">
        <p14:creationId xmlns:p14="http://schemas.microsoft.com/office/powerpoint/2010/main" val="1970202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2FB8604-3E91-4806-A5CC-428F0C480F73}" type="slidenum">
              <a:rPr lang="en-US" smtClean="0"/>
              <a:t>‹#›</a:t>
            </a:fld>
            <a:endParaRPr lang="en-US" dirty="0"/>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05598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2FB8604-3E91-4806-A5CC-428F0C480F73}" type="slidenum">
              <a:rPr lang="en-US" smtClean="0"/>
              <a:t>‹#›</a:t>
            </a:fld>
            <a:endParaRPr lang="en-US" dirty="0"/>
          </a:p>
        </p:txBody>
      </p:sp>
    </p:spTree>
    <p:extLst>
      <p:ext uri="{BB962C8B-B14F-4D97-AF65-F5344CB8AC3E}">
        <p14:creationId xmlns:p14="http://schemas.microsoft.com/office/powerpoint/2010/main" val="2820598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dirty="0"/>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111326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122DBBA-1787-4CE6-B7BF-1BA9AA2D12C8}" type="datetimeFigureOut">
              <a:rPr lang="en-US" smtClean="0"/>
              <a:t>10/31/2017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p:cNvSpPr>
            <a:spLocks noGrp="1"/>
          </p:cNvSpPr>
          <p:nvPr>
            <p:ph type="sldNum" sz="quarter" idx="12"/>
          </p:nvPr>
        </p:nvSpPr>
        <p:spPr/>
        <p:txBody>
          <a:bodyPr/>
          <a:lstStyle/>
          <a:p>
            <a:fld id="{92FB8604-3E91-4806-A5CC-428F0C480F73}" type="slidenum">
              <a:rPr lang="en-US" smtClean="0"/>
              <a:t>‹#›</a:t>
            </a:fld>
            <a:endParaRPr lang="en-US" dirty="0"/>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Tree>
    <p:extLst>
      <p:ext uri="{BB962C8B-B14F-4D97-AF65-F5344CB8AC3E}">
        <p14:creationId xmlns:p14="http://schemas.microsoft.com/office/powerpoint/2010/main" val="349434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2DBBA-1787-4CE6-B7BF-1BA9AA2D12C8}" type="datetimeFigureOut">
              <a:rPr lang="en-US" smtClean="0"/>
              <a:t>10/31/2017</a:t>
            </a:fld>
            <a:endParaRPr lang="en-US" dirty="0"/>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FB8604-3E91-4806-A5CC-428F0C480F73}" type="slidenum">
              <a:rPr lang="en-US" smtClean="0"/>
              <a:t>‹#›</a:t>
            </a:fld>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955623018"/>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en.wikipedia.org/wiki/U.S._Chemical_Safety_and_Hazard_Investigation_Board"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dirty="0"/>
              <a:t>Fatigue Risk Management</a:t>
            </a:r>
          </a:p>
        </p:txBody>
      </p:sp>
    </p:spTree>
    <p:extLst>
      <p:ext uri="{BB962C8B-B14F-4D97-AF65-F5344CB8AC3E}">
        <p14:creationId xmlns:p14="http://schemas.microsoft.com/office/powerpoint/2010/main" val="2042527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F29795-61BE-436A-ACD6-97C14FFC4711}"/>
              </a:ext>
            </a:extLst>
          </p:cNvPr>
          <p:cNvSpPr>
            <a:spLocks noGrp="1"/>
          </p:cNvSpPr>
          <p:nvPr>
            <p:ph idx="1"/>
          </p:nvPr>
        </p:nvSpPr>
        <p:spPr/>
        <p:txBody>
          <a:bodyPr/>
          <a:lstStyle/>
          <a:p>
            <a:r>
              <a:rPr lang="en-US" dirty="0"/>
              <a:t>Extended work shifts over 12 hours result in an increased risk of:</a:t>
            </a:r>
          </a:p>
          <a:p>
            <a:pPr lvl="1"/>
            <a:r>
              <a:rPr lang="en-US" dirty="0"/>
              <a:t>Medical errors</a:t>
            </a:r>
          </a:p>
          <a:p>
            <a:pPr lvl="1"/>
            <a:r>
              <a:rPr lang="en-US" dirty="0"/>
              <a:t>Sharps injuries</a:t>
            </a:r>
          </a:p>
          <a:p>
            <a:pPr lvl="1"/>
            <a:r>
              <a:rPr lang="en-US" dirty="0"/>
              <a:t>Motor vehicle accidents going home</a:t>
            </a:r>
          </a:p>
        </p:txBody>
      </p:sp>
      <p:sp>
        <p:nvSpPr>
          <p:cNvPr id="3" name="Title 2">
            <a:extLst>
              <a:ext uri="{FF2B5EF4-FFF2-40B4-BE49-F238E27FC236}">
                <a16:creationId xmlns:a16="http://schemas.microsoft.com/office/drawing/2014/main" id="{C66F1C54-FE7F-4F54-85F8-51093C296CC5}"/>
              </a:ext>
            </a:extLst>
          </p:cNvPr>
          <p:cNvSpPr>
            <a:spLocks noGrp="1"/>
          </p:cNvSpPr>
          <p:nvPr>
            <p:ph type="title"/>
          </p:nvPr>
        </p:nvSpPr>
        <p:spPr/>
        <p:txBody>
          <a:bodyPr/>
          <a:lstStyle/>
          <a:p>
            <a:r>
              <a:rPr lang="en-US" dirty="0"/>
              <a:t>Healthcare Workers</a:t>
            </a:r>
          </a:p>
        </p:txBody>
      </p:sp>
    </p:spTree>
    <p:extLst>
      <p:ext uri="{BB962C8B-B14F-4D97-AF65-F5344CB8AC3E}">
        <p14:creationId xmlns:p14="http://schemas.microsoft.com/office/powerpoint/2010/main" val="1432737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50F3DB-7DE5-4940-9267-8241B7544F3B}"/>
              </a:ext>
            </a:extLst>
          </p:cNvPr>
          <p:cNvSpPr>
            <a:spLocks noGrp="1"/>
          </p:cNvSpPr>
          <p:nvPr>
            <p:ph idx="1"/>
          </p:nvPr>
        </p:nvSpPr>
        <p:spPr/>
        <p:txBody>
          <a:bodyPr/>
          <a:lstStyle/>
          <a:p>
            <a:r>
              <a:rPr lang="en-US" dirty="0"/>
              <a:t>Risk of work injury increases with decreasing hours of sleep and increasing hours of work</a:t>
            </a:r>
          </a:p>
          <a:p>
            <a:r>
              <a:rPr lang="en-US" dirty="0"/>
              <a:t>88% excess risk in working &gt;64 hours/week vs. working &lt;40 hours/week</a:t>
            </a:r>
          </a:p>
          <a:p>
            <a:r>
              <a:rPr lang="en-US" dirty="0"/>
              <a:t>$1967 per employee per year in lost productivity</a:t>
            </a:r>
          </a:p>
          <a:p>
            <a:r>
              <a:rPr lang="en-US" dirty="0"/>
              <a:t>Productivity 3x loss when fatigue combined with condition specific productivity loss</a:t>
            </a:r>
          </a:p>
        </p:txBody>
      </p:sp>
      <p:sp>
        <p:nvSpPr>
          <p:cNvPr id="3" name="Title 2">
            <a:extLst>
              <a:ext uri="{FF2B5EF4-FFF2-40B4-BE49-F238E27FC236}">
                <a16:creationId xmlns:a16="http://schemas.microsoft.com/office/drawing/2014/main" id="{00A26949-90C1-4BBE-9BA7-0FABDAD63B83}"/>
              </a:ext>
            </a:extLst>
          </p:cNvPr>
          <p:cNvSpPr>
            <a:spLocks noGrp="1"/>
          </p:cNvSpPr>
          <p:nvPr>
            <p:ph type="title"/>
          </p:nvPr>
        </p:nvSpPr>
        <p:spPr/>
        <p:txBody>
          <a:bodyPr/>
          <a:lstStyle/>
          <a:p>
            <a:r>
              <a:rPr lang="en-US" dirty="0"/>
              <a:t>Manufacturing Workers</a:t>
            </a:r>
          </a:p>
        </p:txBody>
      </p:sp>
    </p:spTree>
    <p:extLst>
      <p:ext uri="{BB962C8B-B14F-4D97-AF65-F5344CB8AC3E}">
        <p14:creationId xmlns:p14="http://schemas.microsoft.com/office/powerpoint/2010/main" val="3580111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485F48-23CB-437A-BD86-60D06B181708}"/>
              </a:ext>
            </a:extLst>
          </p:cNvPr>
          <p:cNvSpPr>
            <a:spLocks noGrp="1"/>
          </p:cNvSpPr>
          <p:nvPr>
            <p:ph idx="1"/>
          </p:nvPr>
        </p:nvSpPr>
        <p:spPr/>
        <p:txBody>
          <a:bodyPr/>
          <a:lstStyle/>
          <a:p>
            <a:r>
              <a:rPr lang="en-US" dirty="0"/>
              <a:t>Association of decreased sleep duration or disturbance with:</a:t>
            </a:r>
          </a:p>
          <a:p>
            <a:pPr lvl="1"/>
            <a:r>
              <a:rPr lang="en-US" dirty="0"/>
              <a:t>Diabetes</a:t>
            </a:r>
          </a:p>
          <a:p>
            <a:pPr lvl="1"/>
            <a:r>
              <a:rPr lang="en-US" dirty="0"/>
              <a:t>Hypertension</a:t>
            </a:r>
          </a:p>
          <a:p>
            <a:pPr lvl="1"/>
            <a:r>
              <a:rPr lang="en-US" dirty="0"/>
              <a:t>Cardiovascular disease</a:t>
            </a:r>
          </a:p>
          <a:p>
            <a:pPr lvl="1"/>
            <a:r>
              <a:rPr lang="en-US" dirty="0"/>
              <a:t>Obesity and Metabolic Syndrome</a:t>
            </a:r>
          </a:p>
          <a:p>
            <a:pPr lvl="1"/>
            <a:r>
              <a:rPr lang="en-US" dirty="0"/>
              <a:t>Adverse Reproductive Outcomes</a:t>
            </a:r>
          </a:p>
          <a:p>
            <a:pPr lvl="1"/>
            <a:r>
              <a:rPr lang="en-US" dirty="0"/>
              <a:t>Cancer</a:t>
            </a:r>
          </a:p>
          <a:p>
            <a:pPr lvl="1"/>
            <a:r>
              <a:rPr lang="en-US" dirty="0"/>
              <a:t>IARC (2007) Shiftwork is Probable Human Carcinogen (Group 2A)</a:t>
            </a:r>
          </a:p>
        </p:txBody>
      </p:sp>
      <p:sp>
        <p:nvSpPr>
          <p:cNvPr id="3" name="Title 2">
            <a:extLst>
              <a:ext uri="{FF2B5EF4-FFF2-40B4-BE49-F238E27FC236}">
                <a16:creationId xmlns:a16="http://schemas.microsoft.com/office/drawing/2014/main" id="{DB2A4F7E-477E-483E-9FC1-FB24ABB44641}"/>
              </a:ext>
            </a:extLst>
          </p:cNvPr>
          <p:cNvSpPr>
            <a:spLocks noGrp="1"/>
          </p:cNvSpPr>
          <p:nvPr>
            <p:ph type="title"/>
          </p:nvPr>
        </p:nvSpPr>
        <p:spPr/>
        <p:txBody>
          <a:bodyPr/>
          <a:lstStyle/>
          <a:p>
            <a:r>
              <a:rPr lang="en-US" dirty="0"/>
              <a:t>Chronic Health Effects</a:t>
            </a:r>
          </a:p>
        </p:txBody>
      </p:sp>
    </p:spTree>
    <p:extLst>
      <p:ext uri="{BB962C8B-B14F-4D97-AF65-F5344CB8AC3E}">
        <p14:creationId xmlns:p14="http://schemas.microsoft.com/office/powerpoint/2010/main" val="54577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295D580A-4D0A-4F64-A884-BE50A2237475}"/>
              </a:ext>
            </a:extLst>
          </p:cNvPr>
          <p:cNvSpPr>
            <a:spLocks noGrp="1"/>
          </p:cNvSpPr>
          <p:nvPr>
            <p:ph sz="quarter" idx="4"/>
          </p:nvPr>
        </p:nvSpPr>
        <p:spPr/>
        <p:txBody>
          <a:bodyPr/>
          <a:lstStyle/>
          <a:p>
            <a:r>
              <a:rPr lang="en-US" dirty="0"/>
              <a:t>Higher absence</a:t>
            </a:r>
          </a:p>
          <a:p>
            <a:r>
              <a:rPr lang="en-US" dirty="0"/>
              <a:t>More medical utilization</a:t>
            </a:r>
          </a:p>
          <a:p>
            <a:r>
              <a:rPr lang="en-US" dirty="0"/>
              <a:t>More self-reported symptoms</a:t>
            </a:r>
          </a:p>
          <a:p>
            <a:r>
              <a:rPr lang="en-US" dirty="0"/>
              <a:t>Disrupted social relationships</a:t>
            </a:r>
          </a:p>
        </p:txBody>
      </p:sp>
      <p:sp>
        <p:nvSpPr>
          <p:cNvPr id="6" name="Text Placeholder 5">
            <a:extLst>
              <a:ext uri="{FF2B5EF4-FFF2-40B4-BE49-F238E27FC236}">
                <a16:creationId xmlns:a16="http://schemas.microsoft.com/office/drawing/2014/main" id="{F3833BCC-D526-480E-B4B3-A0A3C5C833A0}"/>
              </a:ext>
            </a:extLst>
          </p:cNvPr>
          <p:cNvSpPr>
            <a:spLocks noGrp="1"/>
          </p:cNvSpPr>
          <p:nvPr>
            <p:ph type="body" sz="quarter" idx="3"/>
          </p:nvPr>
        </p:nvSpPr>
        <p:spPr/>
        <p:txBody>
          <a:bodyPr/>
          <a:lstStyle/>
          <a:p>
            <a:r>
              <a:rPr lang="en-US" dirty="0"/>
              <a:t>Shift work (NZ Nurses)</a:t>
            </a:r>
          </a:p>
        </p:txBody>
      </p:sp>
      <p:sp>
        <p:nvSpPr>
          <p:cNvPr id="2" name="Content Placeholder 1">
            <a:extLst>
              <a:ext uri="{FF2B5EF4-FFF2-40B4-BE49-F238E27FC236}">
                <a16:creationId xmlns:a16="http://schemas.microsoft.com/office/drawing/2014/main" id="{2788AA81-5BEB-4BF3-A20F-D413ECDA605C}"/>
              </a:ext>
            </a:extLst>
          </p:cNvPr>
          <p:cNvSpPr>
            <a:spLocks noGrp="1"/>
          </p:cNvSpPr>
          <p:nvPr>
            <p:ph sz="half" idx="2"/>
          </p:nvPr>
        </p:nvSpPr>
        <p:spPr/>
        <p:txBody>
          <a:bodyPr/>
          <a:lstStyle/>
          <a:p>
            <a:r>
              <a:rPr lang="en-US" dirty="0"/>
              <a:t>Poor perceived general health</a:t>
            </a:r>
          </a:p>
          <a:p>
            <a:r>
              <a:rPr lang="en-US" dirty="0"/>
              <a:t>Weight gain and obesity</a:t>
            </a:r>
          </a:p>
          <a:p>
            <a:r>
              <a:rPr lang="en-US" dirty="0"/>
              <a:t>Increased alcohol and smoking</a:t>
            </a:r>
          </a:p>
          <a:p>
            <a:r>
              <a:rPr lang="en-US" dirty="0"/>
              <a:t>Increased injury, illness and mortality</a:t>
            </a:r>
          </a:p>
          <a:p>
            <a:r>
              <a:rPr lang="en-US" dirty="0"/>
              <a:t>Decreased neuropsychological test performance</a:t>
            </a:r>
          </a:p>
          <a:p>
            <a:endParaRPr lang="en-US" dirty="0"/>
          </a:p>
        </p:txBody>
      </p:sp>
      <p:sp>
        <p:nvSpPr>
          <p:cNvPr id="5" name="Text Placeholder 4">
            <a:extLst>
              <a:ext uri="{FF2B5EF4-FFF2-40B4-BE49-F238E27FC236}">
                <a16:creationId xmlns:a16="http://schemas.microsoft.com/office/drawing/2014/main" id="{5279B7FF-7483-4E2D-8190-F09CCB8EB405}"/>
              </a:ext>
            </a:extLst>
          </p:cNvPr>
          <p:cNvSpPr>
            <a:spLocks noGrp="1"/>
          </p:cNvSpPr>
          <p:nvPr>
            <p:ph type="body" idx="1"/>
          </p:nvPr>
        </p:nvSpPr>
        <p:spPr/>
        <p:txBody>
          <a:bodyPr/>
          <a:lstStyle/>
          <a:p>
            <a:r>
              <a:rPr lang="en-US" dirty="0"/>
              <a:t>Overtime (NIOSH)</a:t>
            </a:r>
          </a:p>
        </p:txBody>
      </p:sp>
      <p:sp>
        <p:nvSpPr>
          <p:cNvPr id="3" name="Title 2">
            <a:extLst>
              <a:ext uri="{FF2B5EF4-FFF2-40B4-BE49-F238E27FC236}">
                <a16:creationId xmlns:a16="http://schemas.microsoft.com/office/drawing/2014/main" id="{09F3EA09-21DE-48D4-8E38-176654BAEB8E}"/>
              </a:ext>
            </a:extLst>
          </p:cNvPr>
          <p:cNvSpPr>
            <a:spLocks noGrp="1"/>
          </p:cNvSpPr>
          <p:nvPr>
            <p:ph type="title"/>
          </p:nvPr>
        </p:nvSpPr>
        <p:spPr/>
        <p:txBody>
          <a:bodyPr/>
          <a:lstStyle/>
          <a:p>
            <a:r>
              <a:rPr lang="en-US" dirty="0"/>
              <a:t>Worker Health Effects</a:t>
            </a:r>
          </a:p>
        </p:txBody>
      </p:sp>
    </p:spTree>
    <p:extLst>
      <p:ext uri="{BB962C8B-B14F-4D97-AF65-F5344CB8AC3E}">
        <p14:creationId xmlns:p14="http://schemas.microsoft.com/office/powerpoint/2010/main" val="291657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E4F451C-70A9-4409-8E40-1A2EE8346C25}"/>
              </a:ext>
            </a:extLst>
          </p:cNvPr>
          <p:cNvSpPr>
            <a:spLocks noGrp="1"/>
          </p:cNvSpPr>
          <p:nvPr>
            <p:ph idx="1"/>
          </p:nvPr>
        </p:nvSpPr>
        <p:spPr/>
        <p:txBody>
          <a:bodyPr/>
          <a:lstStyle/>
          <a:p>
            <a:r>
              <a:rPr lang="en-US" dirty="0"/>
              <a:t>Advent of electricity and artificial lighting</a:t>
            </a:r>
          </a:p>
          <a:p>
            <a:pPr lvl="1"/>
            <a:r>
              <a:rPr lang="en-US" dirty="0"/>
              <a:t>1910: average sleep duration 9 hrs/night</a:t>
            </a:r>
          </a:p>
          <a:p>
            <a:pPr lvl="1"/>
            <a:r>
              <a:rPr lang="en-US" dirty="0"/>
              <a:t>Today: average sleep duration 7 hrs/night</a:t>
            </a:r>
          </a:p>
          <a:p>
            <a:r>
              <a:rPr lang="en-US" dirty="0"/>
              <a:t>Industrialization</a:t>
            </a:r>
          </a:p>
          <a:p>
            <a:pPr lvl="1"/>
            <a:r>
              <a:rPr lang="en-US" dirty="0"/>
              <a:t>24/7 operations</a:t>
            </a:r>
          </a:p>
          <a:p>
            <a:r>
              <a:rPr lang="en-US" dirty="0"/>
              <a:t>Communications and globalization</a:t>
            </a:r>
          </a:p>
          <a:p>
            <a:pPr lvl="1"/>
            <a:r>
              <a:rPr lang="en-US" dirty="0"/>
              <a:t>Working across time zones</a:t>
            </a:r>
          </a:p>
        </p:txBody>
      </p:sp>
      <p:sp>
        <p:nvSpPr>
          <p:cNvPr id="3" name="Title 2">
            <a:extLst>
              <a:ext uri="{FF2B5EF4-FFF2-40B4-BE49-F238E27FC236}">
                <a16:creationId xmlns:a16="http://schemas.microsoft.com/office/drawing/2014/main" id="{3E329468-CDD1-4320-BD12-9399D1770268}"/>
              </a:ext>
            </a:extLst>
          </p:cNvPr>
          <p:cNvSpPr>
            <a:spLocks noGrp="1"/>
          </p:cNvSpPr>
          <p:nvPr>
            <p:ph type="title"/>
          </p:nvPr>
        </p:nvSpPr>
        <p:spPr/>
        <p:txBody>
          <a:bodyPr/>
          <a:lstStyle/>
          <a:p>
            <a:r>
              <a:rPr lang="en-US" dirty="0"/>
              <a:t>Societal Effects</a:t>
            </a:r>
          </a:p>
        </p:txBody>
      </p:sp>
    </p:spTree>
    <p:extLst>
      <p:ext uri="{BB962C8B-B14F-4D97-AF65-F5344CB8AC3E}">
        <p14:creationId xmlns:p14="http://schemas.microsoft.com/office/powerpoint/2010/main" val="1817709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544166-A6B5-46FD-BE6A-FF89C333D8FD}"/>
              </a:ext>
            </a:extLst>
          </p:cNvPr>
          <p:cNvSpPr>
            <a:spLocks noGrp="1"/>
          </p:cNvSpPr>
          <p:nvPr>
            <p:ph idx="1"/>
          </p:nvPr>
        </p:nvSpPr>
        <p:spPr/>
        <p:txBody>
          <a:bodyPr/>
          <a:lstStyle/>
          <a:p>
            <a:r>
              <a:rPr lang="en-US" dirty="0"/>
              <a:t>Department of Transportation</a:t>
            </a:r>
          </a:p>
          <a:p>
            <a:pPr lvl="1"/>
            <a:r>
              <a:rPr lang="en-US" dirty="0"/>
              <a:t>FMCSA: Truck drivers</a:t>
            </a:r>
          </a:p>
          <a:p>
            <a:pPr lvl="1"/>
            <a:r>
              <a:rPr lang="en-US" dirty="0"/>
              <a:t>FAA: Air crews</a:t>
            </a:r>
          </a:p>
          <a:p>
            <a:pPr lvl="1"/>
            <a:r>
              <a:rPr lang="en-US" dirty="0"/>
              <a:t>FRA: Rail crews</a:t>
            </a:r>
          </a:p>
          <a:p>
            <a:r>
              <a:rPr lang="en-US" dirty="0"/>
              <a:t>ACGME</a:t>
            </a:r>
          </a:p>
          <a:p>
            <a:pPr lvl="1"/>
            <a:r>
              <a:rPr lang="en-US" dirty="0"/>
              <a:t>Medical residents</a:t>
            </a:r>
          </a:p>
        </p:txBody>
      </p:sp>
      <p:sp>
        <p:nvSpPr>
          <p:cNvPr id="3" name="Title 2">
            <a:extLst>
              <a:ext uri="{FF2B5EF4-FFF2-40B4-BE49-F238E27FC236}">
                <a16:creationId xmlns:a16="http://schemas.microsoft.com/office/drawing/2014/main" id="{DBFB03A0-F979-4061-A437-A51BC7490A61}"/>
              </a:ext>
            </a:extLst>
          </p:cNvPr>
          <p:cNvSpPr>
            <a:spLocks noGrp="1"/>
          </p:cNvSpPr>
          <p:nvPr>
            <p:ph type="title"/>
          </p:nvPr>
        </p:nvSpPr>
        <p:spPr/>
        <p:txBody>
          <a:bodyPr/>
          <a:lstStyle/>
          <a:p>
            <a:r>
              <a:rPr lang="en-US" dirty="0"/>
              <a:t>Hours of Service Regulations</a:t>
            </a:r>
          </a:p>
        </p:txBody>
      </p:sp>
    </p:spTree>
    <p:extLst>
      <p:ext uri="{BB962C8B-B14F-4D97-AF65-F5344CB8AC3E}">
        <p14:creationId xmlns:p14="http://schemas.microsoft.com/office/powerpoint/2010/main" val="240881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8B8C30D-1DEF-4216-9D02-0A04F98B8E61}"/>
              </a:ext>
            </a:extLst>
          </p:cNvPr>
          <p:cNvSpPr>
            <a:spLocks noGrp="1"/>
          </p:cNvSpPr>
          <p:nvPr>
            <p:ph idx="1"/>
          </p:nvPr>
        </p:nvSpPr>
        <p:spPr/>
        <p:txBody>
          <a:bodyPr>
            <a:normAutofit fontScale="70000" lnSpcReduction="20000"/>
          </a:bodyPr>
          <a:lstStyle/>
          <a:p>
            <a:r>
              <a:rPr lang="en-US" dirty="0"/>
              <a:t>Three Mile Island at </a:t>
            </a:r>
            <a:r>
              <a:rPr lang="en-US" dirty="0">
                <a:solidFill>
                  <a:srgbClr val="FF0000"/>
                </a:solidFill>
              </a:rPr>
              <a:t>4 a.m.</a:t>
            </a:r>
            <a:r>
              <a:rPr lang="en-US" dirty="0"/>
              <a:t> on March 28, 1979 shiftworkers failed to recognize the loss of core coolant water resulting from a stuck valve. Although a mechanical problem precipitated the incident, it was chiefly this human error of omission and the subsequent flawed corrective action that caused the near meltdown of the reactor later that morning.</a:t>
            </a:r>
          </a:p>
          <a:p>
            <a:r>
              <a:rPr lang="en-US" dirty="0"/>
              <a:t>Davis-Besse Reactor, Oak Harbor, Ohio, at </a:t>
            </a:r>
            <a:r>
              <a:rPr lang="en-US" dirty="0">
                <a:solidFill>
                  <a:srgbClr val="FF0000"/>
                </a:solidFill>
              </a:rPr>
              <a:t>1:35 a.m.</a:t>
            </a:r>
            <a:r>
              <a:rPr lang="en-US" dirty="0"/>
              <a:t> on June 9, 1985 went into automatic shutdown followed by a total loss of the main feedwater, operator then pushed the wrong two buttons in the control room, thereby defeating the safety function of the auxiliary feed-water system.</a:t>
            </a:r>
          </a:p>
          <a:p>
            <a:r>
              <a:rPr lang="en-US" dirty="0"/>
              <a:t>Rancho Seco nuclear reactor near Sacramento, California, at </a:t>
            </a:r>
            <a:r>
              <a:rPr lang="en-US" dirty="0">
                <a:solidFill>
                  <a:srgbClr val="FF0000"/>
                </a:solidFill>
              </a:rPr>
              <a:t>4:14 a.m.</a:t>
            </a:r>
            <a:r>
              <a:rPr lang="en-US" dirty="0"/>
              <a:t> on December 26, 1985, automatically tripped after DC power to the integrated control system was lost. For a variety of reasons, including equipment design flaws, inadequate training, and human errors of omission and commission, operators were slow to regain control.</a:t>
            </a:r>
          </a:p>
          <a:p>
            <a:r>
              <a:rPr lang="en-US" dirty="0"/>
              <a:t>Chernobyl is officially acknowledged to have begun at </a:t>
            </a:r>
            <a:r>
              <a:rPr lang="en-US" dirty="0">
                <a:solidFill>
                  <a:srgbClr val="FF0000"/>
                </a:solidFill>
              </a:rPr>
              <a:t>1:23 a.m.</a:t>
            </a:r>
            <a:r>
              <a:rPr lang="en-US" dirty="0"/>
              <a:t> on April 26, 1986 as the result of human error. The limited amount of information currently available about the human factors component of this accident.</a:t>
            </a:r>
          </a:p>
        </p:txBody>
      </p:sp>
      <p:sp>
        <p:nvSpPr>
          <p:cNvPr id="3" name="Title 2">
            <a:extLst>
              <a:ext uri="{FF2B5EF4-FFF2-40B4-BE49-F238E27FC236}">
                <a16:creationId xmlns:a16="http://schemas.microsoft.com/office/drawing/2014/main" id="{2D0B243B-F621-4A6F-AA40-2BD810166C3A}"/>
              </a:ext>
            </a:extLst>
          </p:cNvPr>
          <p:cNvSpPr>
            <a:spLocks noGrp="1"/>
          </p:cNvSpPr>
          <p:nvPr>
            <p:ph type="title"/>
          </p:nvPr>
        </p:nvSpPr>
        <p:spPr/>
        <p:txBody>
          <a:bodyPr/>
          <a:lstStyle/>
          <a:p>
            <a:r>
              <a:rPr lang="en-US" dirty="0"/>
              <a:t>Nuclear Power Plant Incidents</a:t>
            </a:r>
          </a:p>
        </p:txBody>
      </p:sp>
    </p:spTree>
    <p:extLst>
      <p:ext uri="{BB962C8B-B14F-4D97-AF65-F5344CB8AC3E}">
        <p14:creationId xmlns:p14="http://schemas.microsoft.com/office/powerpoint/2010/main" val="369870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D24FA90-209D-43AB-A63F-6DB39B58D458}"/>
              </a:ext>
            </a:extLst>
          </p:cNvPr>
          <p:cNvSpPr>
            <a:spLocks noGrp="1"/>
          </p:cNvSpPr>
          <p:nvPr>
            <p:ph idx="1"/>
          </p:nvPr>
        </p:nvSpPr>
        <p:spPr/>
        <p:txBody>
          <a:bodyPr>
            <a:normAutofit fontScale="85000" lnSpcReduction="20000"/>
          </a:bodyPr>
          <a:lstStyle/>
          <a:p>
            <a:r>
              <a:rPr lang="en-US" dirty="0"/>
              <a:t>Columbia near-disaster on January 6, 1986</a:t>
            </a:r>
          </a:p>
          <a:p>
            <a:pPr lvl="1"/>
            <a:r>
              <a:rPr lang="en-US" dirty="0"/>
              <a:t>Operator fatigue was reported “as one of the major factors contributing to this incident”. The operators had been on duty for 11 h. It was their 3rd day of working on a 12-h night shift. As is often the case in industrial accidents, the contribution of human error was precipitated by an unusual mechanical or control system malfunction. In this case, such a malfunction occurred during the final tanking procedure. The Commission concluded, “An evaluation by NASA of the consequences of work schedules should be conducted as part of its effort to reform its launch and operational procedures”</a:t>
            </a:r>
          </a:p>
          <a:p>
            <a:r>
              <a:rPr lang="en-US" dirty="0"/>
              <a:t>Challenger explosion on January 28, 1986</a:t>
            </a:r>
          </a:p>
          <a:p>
            <a:pPr lvl="1"/>
            <a:r>
              <a:rPr lang="en-US" dirty="0"/>
              <a:t>Presidential Commission on the Space Shuttle Challenger Accident did cite the contribution of human error and poor judgement related to sleep loss and shiftwork during the early morning hours substantial sleep loss experienced by senior managers at Marshall Space Flight Center before the evening teleconference with Morton-Thiokol on January 27, 1986, the report stated that the decision to launch “should have been based on engineering judgments. However, other factors may have impeded or prevented effective communication and exchange of information”</a:t>
            </a:r>
          </a:p>
        </p:txBody>
      </p:sp>
      <p:sp>
        <p:nvSpPr>
          <p:cNvPr id="3" name="Title 2">
            <a:extLst>
              <a:ext uri="{FF2B5EF4-FFF2-40B4-BE49-F238E27FC236}">
                <a16:creationId xmlns:a16="http://schemas.microsoft.com/office/drawing/2014/main" id="{6CF4BD68-8792-4E9B-987F-3E9D1D79F265}"/>
              </a:ext>
            </a:extLst>
          </p:cNvPr>
          <p:cNvSpPr>
            <a:spLocks noGrp="1"/>
          </p:cNvSpPr>
          <p:nvPr>
            <p:ph type="title"/>
          </p:nvPr>
        </p:nvSpPr>
        <p:spPr/>
        <p:txBody>
          <a:bodyPr/>
          <a:lstStyle/>
          <a:p>
            <a:r>
              <a:rPr lang="en-US" dirty="0"/>
              <a:t>NASA</a:t>
            </a:r>
          </a:p>
        </p:txBody>
      </p:sp>
    </p:spTree>
    <p:extLst>
      <p:ext uri="{BB962C8B-B14F-4D97-AF65-F5344CB8AC3E}">
        <p14:creationId xmlns:p14="http://schemas.microsoft.com/office/powerpoint/2010/main" val="259510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35F796-F02F-4353-9178-05FD5BE42029}"/>
              </a:ext>
            </a:extLst>
          </p:cNvPr>
          <p:cNvSpPr>
            <a:spLocks noGrp="1"/>
          </p:cNvSpPr>
          <p:nvPr>
            <p:ph sz="half" idx="1"/>
          </p:nvPr>
        </p:nvSpPr>
        <p:spPr/>
        <p:txBody>
          <a:bodyPr/>
          <a:lstStyle/>
          <a:p>
            <a:r>
              <a:rPr lang="en-US" dirty="0"/>
              <a:t>Killed 15 and injured more than 180</a:t>
            </a:r>
          </a:p>
          <a:p>
            <a:r>
              <a:rPr lang="en-US" dirty="0"/>
              <a:t>BP and the </a:t>
            </a:r>
            <a:r>
              <a:rPr lang="en-US" dirty="0">
                <a:hlinkClick r:id="rId2" tooltip="U.S. Chemical Safety and Hazard Investigation Board"/>
              </a:rPr>
              <a:t>U.S. Chemical Safety and Hazard Investigation Board</a:t>
            </a:r>
            <a:r>
              <a:rPr lang="en-US" dirty="0"/>
              <a:t> reports</a:t>
            </a:r>
            <a:r>
              <a:rPr lang="en-US" baseline="30000" dirty="0"/>
              <a:t> </a:t>
            </a:r>
            <a:r>
              <a:rPr lang="en-US" dirty="0"/>
              <a:t>identified numerous technical and organizational failings</a:t>
            </a:r>
          </a:p>
          <a:p>
            <a:r>
              <a:rPr lang="en-US" dirty="0"/>
              <a:t>Control room operators were working their 30</a:t>
            </a:r>
            <a:r>
              <a:rPr lang="en-US" baseline="30000" dirty="0"/>
              <a:t>th</a:t>
            </a:r>
            <a:r>
              <a:rPr lang="en-US" dirty="0"/>
              <a:t> consecutive 12-hour night shift</a:t>
            </a:r>
          </a:p>
        </p:txBody>
      </p:sp>
      <p:sp>
        <p:nvSpPr>
          <p:cNvPr id="3" name="Title 2">
            <a:extLst>
              <a:ext uri="{FF2B5EF4-FFF2-40B4-BE49-F238E27FC236}">
                <a16:creationId xmlns:a16="http://schemas.microsoft.com/office/drawing/2014/main" id="{DDE8C8FB-083A-4706-947A-9D4123C394A4}"/>
              </a:ext>
            </a:extLst>
          </p:cNvPr>
          <p:cNvSpPr>
            <a:spLocks noGrp="1"/>
          </p:cNvSpPr>
          <p:nvPr>
            <p:ph type="title"/>
          </p:nvPr>
        </p:nvSpPr>
        <p:spPr/>
        <p:txBody>
          <a:bodyPr/>
          <a:lstStyle/>
          <a:p>
            <a:r>
              <a:rPr lang="en-US" dirty="0"/>
              <a:t>2005 BP Texas Refinery Explosion </a:t>
            </a:r>
          </a:p>
        </p:txBody>
      </p:sp>
      <p:pic>
        <p:nvPicPr>
          <p:cNvPr id="1026" name="Picture 2" descr="https://upload.wikimedia.org/wikipedia/commons/7/71/BP_PLANT_EXPLOSION-1_lowres2.jpg">
            <a:extLst>
              <a:ext uri="{FF2B5EF4-FFF2-40B4-BE49-F238E27FC236}">
                <a16:creationId xmlns:a16="http://schemas.microsoft.com/office/drawing/2014/main" id="{7F4CD0DA-59EE-420B-9499-5AE712E20A41}"/>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172200" y="2284375"/>
            <a:ext cx="5181600" cy="3433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4333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3D349E-5EB9-4090-8D36-BA9CF321C9AB}"/>
              </a:ext>
            </a:extLst>
          </p:cNvPr>
          <p:cNvSpPr>
            <a:spLocks noGrp="1"/>
          </p:cNvSpPr>
          <p:nvPr>
            <p:ph idx="1"/>
          </p:nvPr>
        </p:nvSpPr>
        <p:spPr/>
        <p:txBody>
          <a:bodyPr>
            <a:normAutofit/>
          </a:bodyPr>
          <a:lstStyle/>
          <a:p>
            <a:r>
              <a:rPr lang="en-US" sz="3200" dirty="0"/>
              <a:t>“Fatigue Risk Management Systems for Personal in the Refining and Petrochemical Industries”</a:t>
            </a:r>
          </a:p>
          <a:p>
            <a:r>
              <a:rPr lang="en-US" sz="3200" dirty="0"/>
              <a:t>Developed as an alternative to hours of service regulations</a:t>
            </a:r>
          </a:p>
          <a:p>
            <a:r>
              <a:rPr lang="en-US" sz="3200" dirty="0"/>
              <a:t>Specifically written for US facilities operating under OSHA’s Process Safety Management Standard</a:t>
            </a:r>
          </a:p>
          <a:p>
            <a:r>
              <a:rPr lang="en-US" sz="3200" dirty="0"/>
              <a:t>Can be adapted to upstream processes, other industries, and international operations</a:t>
            </a:r>
          </a:p>
        </p:txBody>
      </p:sp>
      <p:sp>
        <p:nvSpPr>
          <p:cNvPr id="3" name="Title 2">
            <a:extLst>
              <a:ext uri="{FF2B5EF4-FFF2-40B4-BE49-F238E27FC236}">
                <a16:creationId xmlns:a16="http://schemas.microsoft.com/office/drawing/2014/main" id="{10D531D1-15D5-46DB-8ED5-CFF906666C10}"/>
              </a:ext>
            </a:extLst>
          </p:cNvPr>
          <p:cNvSpPr>
            <a:spLocks noGrp="1"/>
          </p:cNvSpPr>
          <p:nvPr>
            <p:ph type="title"/>
          </p:nvPr>
        </p:nvSpPr>
        <p:spPr/>
        <p:txBody>
          <a:bodyPr>
            <a:normAutofit/>
          </a:bodyPr>
          <a:lstStyle/>
          <a:p>
            <a:r>
              <a:rPr lang="en-US" sz="4000" dirty="0"/>
              <a:t>ANSI/API</a:t>
            </a:r>
            <a:r>
              <a:rPr lang="en-US" sz="4000" baseline="0" dirty="0"/>
              <a:t> Recommended Practice RP755</a:t>
            </a:r>
            <a:endParaRPr lang="en-US" sz="4000" dirty="0"/>
          </a:p>
        </p:txBody>
      </p:sp>
    </p:spTree>
    <p:extLst>
      <p:ext uri="{BB962C8B-B14F-4D97-AF65-F5344CB8AC3E}">
        <p14:creationId xmlns:p14="http://schemas.microsoft.com/office/powerpoint/2010/main" val="2347284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288115-B883-4877-BD04-487A57362E96}"/>
              </a:ext>
            </a:extLst>
          </p:cNvPr>
          <p:cNvSpPr>
            <a:spLocks noGrp="1"/>
          </p:cNvSpPr>
          <p:nvPr>
            <p:ph idx="1"/>
          </p:nvPr>
        </p:nvSpPr>
        <p:spPr/>
        <p:txBody>
          <a:bodyPr>
            <a:normAutofit lnSpcReduction="10000"/>
          </a:bodyPr>
          <a:lstStyle/>
          <a:p>
            <a:r>
              <a:rPr lang="en-US" dirty="0">
                <a:solidFill>
                  <a:srgbClr val="FF0000"/>
                </a:solidFill>
              </a:rPr>
              <a:t>Fatigue</a:t>
            </a:r>
            <a:r>
              <a:rPr lang="en-US" dirty="0"/>
              <a:t>: response to sleep deprivation or prolonged physical or mental exertion</a:t>
            </a:r>
          </a:p>
          <a:p>
            <a:pPr lvl="1"/>
            <a:r>
              <a:rPr lang="en-US" dirty="0"/>
              <a:t>Physical vs. cognitive (may be independent)</a:t>
            </a:r>
          </a:p>
          <a:p>
            <a:pPr lvl="1"/>
            <a:r>
              <a:rPr lang="en-US" dirty="0"/>
              <a:t>Reduced by sedentary activity or rest without sleep</a:t>
            </a:r>
          </a:p>
          <a:p>
            <a:pPr lvl="1"/>
            <a:r>
              <a:rPr lang="en-US" dirty="0"/>
              <a:t>Slowed reaction time&gt;reduced vigilance&gt;reduced decisionmaking capacity&gt;impaired judgment&gt;distraction&gt;loss of awareness</a:t>
            </a:r>
          </a:p>
          <a:p>
            <a:pPr lvl="1"/>
            <a:endParaRPr lang="en-US" dirty="0"/>
          </a:p>
          <a:p>
            <a:r>
              <a:rPr lang="en-US" dirty="0">
                <a:solidFill>
                  <a:srgbClr val="FF0000"/>
                </a:solidFill>
              </a:rPr>
              <a:t>Sleepiness</a:t>
            </a:r>
            <a:r>
              <a:rPr lang="en-US" dirty="0"/>
              <a:t>: desire or propensity to fall asleep</a:t>
            </a:r>
          </a:p>
          <a:p>
            <a:pPr lvl="1"/>
            <a:r>
              <a:rPr lang="en-US" dirty="0"/>
              <a:t>Exacerbated by sedentary activity or rest</a:t>
            </a:r>
          </a:p>
          <a:p>
            <a:pPr lvl="1"/>
            <a:r>
              <a:rPr lang="en-US" dirty="0"/>
              <a:t>Decreased alertness&gt;decreased attention to detail&gt;impaired judgment&gt;slowed response time</a:t>
            </a:r>
          </a:p>
          <a:p>
            <a:pPr lvl="1"/>
            <a:endParaRPr lang="en-US" dirty="0"/>
          </a:p>
          <a:p>
            <a:endParaRPr lang="en-US" dirty="0"/>
          </a:p>
          <a:p>
            <a:endParaRPr lang="en-US" dirty="0"/>
          </a:p>
          <a:p>
            <a:endParaRPr lang="en-US" dirty="0"/>
          </a:p>
        </p:txBody>
      </p:sp>
      <p:sp>
        <p:nvSpPr>
          <p:cNvPr id="3" name="Title 2">
            <a:extLst>
              <a:ext uri="{FF2B5EF4-FFF2-40B4-BE49-F238E27FC236}">
                <a16:creationId xmlns:a16="http://schemas.microsoft.com/office/drawing/2014/main" id="{EFD96AE4-F4DE-4305-8CE0-E6AC4860ED28}"/>
              </a:ext>
            </a:extLst>
          </p:cNvPr>
          <p:cNvSpPr>
            <a:spLocks noGrp="1"/>
          </p:cNvSpPr>
          <p:nvPr>
            <p:ph type="title"/>
          </p:nvPr>
        </p:nvSpPr>
        <p:spPr/>
        <p:txBody>
          <a:bodyPr/>
          <a:lstStyle/>
          <a:p>
            <a:r>
              <a:rPr lang="en-US" dirty="0"/>
              <a:t>Fatigue vs. Sleepiness</a:t>
            </a:r>
          </a:p>
        </p:txBody>
      </p:sp>
    </p:spTree>
    <p:extLst>
      <p:ext uri="{BB962C8B-B14F-4D97-AF65-F5344CB8AC3E}">
        <p14:creationId xmlns:p14="http://schemas.microsoft.com/office/powerpoint/2010/main" val="449227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684F6C-65CA-4622-8C64-544C46052E7F}"/>
              </a:ext>
            </a:extLst>
          </p:cNvPr>
          <p:cNvSpPr>
            <a:spLocks noGrp="1"/>
          </p:cNvSpPr>
          <p:nvPr>
            <p:ph idx="1"/>
          </p:nvPr>
        </p:nvSpPr>
        <p:spPr/>
        <p:txBody>
          <a:bodyPr/>
          <a:lstStyle/>
          <a:p>
            <a:r>
              <a:rPr lang="en-US" dirty="0"/>
              <a:t>Comprehensive approach to:</a:t>
            </a:r>
          </a:p>
          <a:p>
            <a:pPr lvl="1"/>
            <a:r>
              <a:rPr lang="en-US" dirty="0"/>
              <a:t>Measuring</a:t>
            </a:r>
          </a:p>
          <a:p>
            <a:pPr lvl="1"/>
            <a:r>
              <a:rPr lang="en-US" dirty="0"/>
              <a:t>Mitigating</a:t>
            </a:r>
          </a:p>
          <a:p>
            <a:pPr lvl="1"/>
            <a:r>
              <a:rPr lang="en-US" dirty="0"/>
              <a:t>Managing</a:t>
            </a:r>
          </a:p>
          <a:p>
            <a:pPr lvl="1"/>
            <a:r>
              <a:rPr lang="en-US" dirty="0"/>
              <a:t>Actual fatigue risk in an organization</a:t>
            </a:r>
          </a:p>
          <a:p>
            <a:r>
              <a:rPr lang="en-US" dirty="0"/>
              <a:t>Outcomes-based</a:t>
            </a:r>
          </a:p>
          <a:p>
            <a:r>
              <a:rPr lang="en-US" dirty="0"/>
              <a:t>More flexible than duty-rest and hours of service regulations</a:t>
            </a:r>
          </a:p>
        </p:txBody>
      </p:sp>
      <p:sp>
        <p:nvSpPr>
          <p:cNvPr id="3" name="Title 2">
            <a:extLst>
              <a:ext uri="{FF2B5EF4-FFF2-40B4-BE49-F238E27FC236}">
                <a16:creationId xmlns:a16="http://schemas.microsoft.com/office/drawing/2014/main" id="{0EA666C8-8013-4084-912E-9053AE975201}"/>
              </a:ext>
            </a:extLst>
          </p:cNvPr>
          <p:cNvSpPr>
            <a:spLocks noGrp="1"/>
          </p:cNvSpPr>
          <p:nvPr>
            <p:ph type="title"/>
          </p:nvPr>
        </p:nvSpPr>
        <p:spPr/>
        <p:txBody>
          <a:bodyPr>
            <a:normAutofit fontScale="90000"/>
          </a:bodyPr>
          <a:lstStyle/>
          <a:p>
            <a:r>
              <a:rPr lang="en-US" dirty="0"/>
              <a:t>Fatigue Risk Management Systems (FRMS)</a:t>
            </a:r>
          </a:p>
        </p:txBody>
      </p:sp>
    </p:spTree>
    <p:extLst>
      <p:ext uri="{BB962C8B-B14F-4D97-AF65-F5344CB8AC3E}">
        <p14:creationId xmlns:p14="http://schemas.microsoft.com/office/powerpoint/2010/main" val="3944384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049C15-149F-467B-B259-92C68B67FE54}"/>
              </a:ext>
            </a:extLst>
          </p:cNvPr>
          <p:cNvSpPr>
            <a:spLocks noGrp="1"/>
          </p:cNvSpPr>
          <p:nvPr>
            <p:ph idx="1"/>
          </p:nvPr>
        </p:nvSpPr>
        <p:spPr/>
        <p:txBody>
          <a:bodyPr>
            <a:normAutofit lnSpcReduction="10000"/>
          </a:bodyPr>
          <a:lstStyle/>
          <a:p>
            <a:pPr marL="514350" indent="-514350">
              <a:buFont typeface="+mj-lt"/>
              <a:buAutoNum type="arabicPeriod"/>
            </a:pPr>
            <a:r>
              <a:rPr lang="en-US" dirty="0"/>
              <a:t>Fatigue Management Policy</a:t>
            </a:r>
          </a:p>
          <a:p>
            <a:pPr marL="514350" indent="-514350">
              <a:buFont typeface="+mj-lt"/>
              <a:buAutoNum type="arabicPeriod"/>
            </a:pPr>
            <a:r>
              <a:rPr lang="en-US" dirty="0"/>
              <a:t>Fatigue Risk Analysis and Mitigation</a:t>
            </a:r>
          </a:p>
          <a:p>
            <a:pPr marL="514350" indent="-514350">
              <a:buFont typeface="+mj-lt"/>
              <a:buAutoNum type="arabicPeriod"/>
            </a:pPr>
            <a:r>
              <a:rPr lang="en-US" dirty="0"/>
              <a:t>Fatigue Reporting System</a:t>
            </a:r>
          </a:p>
          <a:p>
            <a:pPr marL="514350" indent="-514350">
              <a:buFont typeface="+mj-lt"/>
              <a:buAutoNum type="arabicPeriod"/>
            </a:pPr>
            <a:r>
              <a:rPr lang="en-US" dirty="0"/>
              <a:t>Fatigue Incident Investigation</a:t>
            </a:r>
          </a:p>
          <a:p>
            <a:pPr marL="514350" indent="-514350">
              <a:buFont typeface="+mj-lt"/>
              <a:buAutoNum type="arabicPeriod"/>
            </a:pPr>
            <a:r>
              <a:rPr lang="en-US" dirty="0"/>
              <a:t>Fatigue Training &amp; Education (Employees, Management and Families)</a:t>
            </a:r>
          </a:p>
          <a:p>
            <a:pPr marL="514350" indent="-514350">
              <a:buFont typeface="+mj-lt"/>
              <a:buAutoNum type="arabicPeriod"/>
            </a:pPr>
            <a:r>
              <a:rPr lang="en-US" dirty="0"/>
              <a:t>Sleep Disorder Management</a:t>
            </a:r>
          </a:p>
          <a:p>
            <a:pPr marL="514350" indent="-514350">
              <a:buFont typeface="+mj-lt"/>
              <a:buAutoNum type="arabicPeriod"/>
            </a:pPr>
            <a:r>
              <a:rPr lang="en-US" dirty="0"/>
              <a:t>Internal and External Auditing</a:t>
            </a:r>
          </a:p>
          <a:p>
            <a:pPr marL="514350" indent="-514350">
              <a:buFont typeface="+mj-lt"/>
              <a:buAutoNum type="arabicPeriod"/>
            </a:pPr>
            <a:r>
              <a:rPr lang="en-US" dirty="0"/>
              <a:t>Continuous Feedback &amp; Improvement</a:t>
            </a:r>
          </a:p>
        </p:txBody>
      </p:sp>
      <p:sp>
        <p:nvSpPr>
          <p:cNvPr id="3" name="Title 2">
            <a:extLst>
              <a:ext uri="{FF2B5EF4-FFF2-40B4-BE49-F238E27FC236}">
                <a16:creationId xmlns:a16="http://schemas.microsoft.com/office/drawing/2014/main" id="{EDC7499F-AE7F-40FC-8DE2-30BB20C1C922}"/>
              </a:ext>
            </a:extLst>
          </p:cNvPr>
          <p:cNvSpPr>
            <a:spLocks noGrp="1"/>
          </p:cNvSpPr>
          <p:nvPr>
            <p:ph type="title"/>
          </p:nvPr>
        </p:nvSpPr>
        <p:spPr/>
        <p:txBody>
          <a:bodyPr/>
          <a:lstStyle/>
          <a:p>
            <a:r>
              <a:rPr lang="en-US" dirty="0"/>
              <a:t>FRMS Components</a:t>
            </a:r>
          </a:p>
        </p:txBody>
      </p:sp>
    </p:spTree>
    <p:extLst>
      <p:ext uri="{BB962C8B-B14F-4D97-AF65-F5344CB8AC3E}">
        <p14:creationId xmlns:p14="http://schemas.microsoft.com/office/powerpoint/2010/main" val="1339779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81FDC9D-FDB8-4ED8-9FF3-76FE912FBCD2}"/>
              </a:ext>
            </a:extLst>
          </p:cNvPr>
          <p:cNvSpPr>
            <a:spLocks noGrp="1"/>
          </p:cNvSpPr>
          <p:nvPr>
            <p:ph idx="1"/>
          </p:nvPr>
        </p:nvSpPr>
        <p:spPr/>
        <p:txBody>
          <a:bodyPr/>
          <a:lstStyle/>
          <a:p>
            <a:r>
              <a:rPr lang="en-US" dirty="0"/>
              <a:t>Australia &amp; New Zealand and European agencies implemented FRMS rules for road and air transportation as alternative to hours of service rules.</a:t>
            </a:r>
          </a:p>
          <a:p>
            <a:r>
              <a:rPr lang="en-US" dirty="0"/>
              <a:t>Australian Medical Association also implemented for shift work and extended hours operations</a:t>
            </a:r>
          </a:p>
          <a:p>
            <a:r>
              <a:rPr lang="en-US" dirty="0"/>
              <a:t>Also applied to mining and pipeline operations in U&gt;S&gt; and Australia</a:t>
            </a:r>
          </a:p>
        </p:txBody>
      </p:sp>
      <p:sp>
        <p:nvSpPr>
          <p:cNvPr id="3" name="Title 2">
            <a:extLst>
              <a:ext uri="{FF2B5EF4-FFF2-40B4-BE49-F238E27FC236}">
                <a16:creationId xmlns:a16="http://schemas.microsoft.com/office/drawing/2014/main" id="{40FF0913-59E0-437B-9133-67004E3D551F}"/>
              </a:ext>
            </a:extLst>
          </p:cNvPr>
          <p:cNvSpPr>
            <a:spLocks noGrp="1"/>
          </p:cNvSpPr>
          <p:nvPr>
            <p:ph type="title"/>
          </p:nvPr>
        </p:nvSpPr>
        <p:spPr/>
        <p:txBody>
          <a:bodyPr/>
          <a:lstStyle/>
          <a:p>
            <a:r>
              <a:rPr lang="en-US" dirty="0"/>
              <a:t>FRMS</a:t>
            </a:r>
          </a:p>
        </p:txBody>
      </p:sp>
    </p:spTree>
    <p:extLst>
      <p:ext uri="{BB962C8B-B14F-4D97-AF65-F5344CB8AC3E}">
        <p14:creationId xmlns:p14="http://schemas.microsoft.com/office/powerpoint/2010/main" val="3103322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C43AB3D-8087-4197-A124-155DCFD856CE}"/>
              </a:ext>
            </a:extLst>
          </p:cNvPr>
          <p:cNvPicPr>
            <a:picLocks noGrp="1" noChangeAspect="1"/>
          </p:cNvPicPr>
          <p:nvPr>
            <p:ph sz="half" idx="2"/>
          </p:nvPr>
        </p:nvPicPr>
        <p:blipFill>
          <a:blip r:embed="rId2"/>
          <a:stretch>
            <a:fillRect/>
          </a:stretch>
        </p:blipFill>
        <p:spPr>
          <a:xfrm>
            <a:off x="6769100" y="872559"/>
            <a:ext cx="4370211" cy="4994526"/>
          </a:xfrm>
          <a:prstGeom prst="rect">
            <a:avLst/>
          </a:prstGeom>
        </p:spPr>
      </p:pic>
      <p:sp>
        <p:nvSpPr>
          <p:cNvPr id="2" name="Content Placeholder 1">
            <a:extLst>
              <a:ext uri="{FF2B5EF4-FFF2-40B4-BE49-F238E27FC236}">
                <a16:creationId xmlns:a16="http://schemas.microsoft.com/office/drawing/2014/main" id="{AB7018C3-9E2C-414C-A39B-A069DD7725DA}"/>
              </a:ext>
            </a:extLst>
          </p:cNvPr>
          <p:cNvSpPr>
            <a:spLocks noGrp="1"/>
          </p:cNvSpPr>
          <p:nvPr>
            <p:ph sz="half" idx="1"/>
          </p:nvPr>
        </p:nvSpPr>
        <p:spPr/>
        <p:txBody>
          <a:bodyPr/>
          <a:lstStyle/>
          <a:p>
            <a:r>
              <a:rPr lang="en-US" dirty="0"/>
              <a:t>Crew Endurance Management System (CEMS)</a:t>
            </a:r>
          </a:p>
          <a:p>
            <a:r>
              <a:rPr lang="en-US" dirty="0"/>
              <a:t>“reduce the risk of maritime and personal accidents by addressing and reducing the occurrence of endurance-related risk factors”</a:t>
            </a:r>
          </a:p>
        </p:txBody>
      </p:sp>
      <p:sp>
        <p:nvSpPr>
          <p:cNvPr id="3" name="Title 2">
            <a:extLst>
              <a:ext uri="{FF2B5EF4-FFF2-40B4-BE49-F238E27FC236}">
                <a16:creationId xmlns:a16="http://schemas.microsoft.com/office/drawing/2014/main" id="{DE5C8A25-A207-4E2A-909A-53A0457C5E05}"/>
              </a:ext>
            </a:extLst>
          </p:cNvPr>
          <p:cNvSpPr>
            <a:spLocks noGrp="1"/>
          </p:cNvSpPr>
          <p:nvPr>
            <p:ph type="title"/>
          </p:nvPr>
        </p:nvSpPr>
        <p:spPr/>
        <p:txBody>
          <a:bodyPr/>
          <a:lstStyle/>
          <a:p>
            <a:r>
              <a:rPr lang="en-US" dirty="0"/>
              <a:t>U.S. Coast Guard</a:t>
            </a:r>
          </a:p>
        </p:txBody>
      </p:sp>
    </p:spTree>
    <p:extLst>
      <p:ext uri="{BB962C8B-B14F-4D97-AF65-F5344CB8AC3E}">
        <p14:creationId xmlns:p14="http://schemas.microsoft.com/office/powerpoint/2010/main" val="2504984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E94EF46-4217-4F9D-B90F-ACB4D280B53F}"/>
              </a:ext>
            </a:extLst>
          </p:cNvPr>
          <p:cNvSpPr>
            <a:spLocks noGrp="1"/>
          </p:cNvSpPr>
          <p:nvPr>
            <p:ph idx="1"/>
          </p:nvPr>
        </p:nvSpPr>
        <p:spPr/>
        <p:txBody>
          <a:bodyPr/>
          <a:lstStyle/>
          <a:p>
            <a:r>
              <a:rPr lang="en-US" dirty="0"/>
              <a:t>Balancing Workload and Staffing</a:t>
            </a:r>
          </a:p>
          <a:p>
            <a:r>
              <a:rPr lang="en-US" dirty="0"/>
              <a:t>Shift Scheduling</a:t>
            </a:r>
          </a:p>
          <a:p>
            <a:r>
              <a:rPr lang="en-US" dirty="0"/>
              <a:t>Fatigue Training</a:t>
            </a:r>
          </a:p>
          <a:p>
            <a:r>
              <a:rPr lang="en-US" dirty="0"/>
              <a:t>Sleep</a:t>
            </a:r>
            <a:r>
              <a:rPr lang="en-US" baseline="0" dirty="0"/>
              <a:t> Disorder Recognition and Treatment</a:t>
            </a:r>
          </a:p>
          <a:p>
            <a:r>
              <a:rPr lang="en-US" dirty="0"/>
              <a:t>Workplace Environment</a:t>
            </a:r>
          </a:p>
          <a:p>
            <a:r>
              <a:rPr lang="en-US" dirty="0"/>
              <a:t>Fatigue Monitoring and Fitness for Duty</a:t>
            </a:r>
          </a:p>
        </p:txBody>
      </p:sp>
      <p:sp>
        <p:nvSpPr>
          <p:cNvPr id="3" name="Title 2">
            <a:extLst>
              <a:ext uri="{FF2B5EF4-FFF2-40B4-BE49-F238E27FC236}">
                <a16:creationId xmlns:a16="http://schemas.microsoft.com/office/drawing/2014/main" id="{D45E5727-DFDF-405A-85E3-E79F61A54BF5}"/>
              </a:ext>
            </a:extLst>
          </p:cNvPr>
          <p:cNvSpPr>
            <a:spLocks noGrp="1"/>
          </p:cNvSpPr>
          <p:nvPr>
            <p:ph type="title"/>
          </p:nvPr>
        </p:nvSpPr>
        <p:spPr/>
        <p:txBody>
          <a:bodyPr/>
          <a:lstStyle/>
          <a:p>
            <a:r>
              <a:rPr lang="en-US" dirty="0"/>
              <a:t>FRMS Interventions</a:t>
            </a:r>
          </a:p>
        </p:txBody>
      </p:sp>
    </p:spTree>
    <p:extLst>
      <p:ext uri="{BB962C8B-B14F-4D97-AF65-F5344CB8AC3E}">
        <p14:creationId xmlns:p14="http://schemas.microsoft.com/office/powerpoint/2010/main" val="3539738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0655A9-076A-4EA9-AC36-5A9EDEFF793F}"/>
              </a:ext>
            </a:extLst>
          </p:cNvPr>
          <p:cNvSpPr>
            <a:spLocks noGrp="1"/>
          </p:cNvSpPr>
          <p:nvPr>
            <p:ph idx="1"/>
          </p:nvPr>
        </p:nvSpPr>
        <p:spPr/>
        <p:txBody>
          <a:bodyPr/>
          <a:lstStyle/>
          <a:p>
            <a:r>
              <a:rPr lang="en-US" dirty="0"/>
              <a:t>Staffing levels influence shift timing and duration</a:t>
            </a:r>
          </a:p>
          <a:p>
            <a:r>
              <a:rPr lang="en-US" dirty="0"/>
              <a:t>Effect of scheduled and unscheduled employee absences</a:t>
            </a:r>
          </a:p>
          <a:p>
            <a:r>
              <a:rPr lang="en-US" dirty="0"/>
              <a:t>Variability in workload</a:t>
            </a:r>
          </a:p>
          <a:p>
            <a:pPr lvl="1"/>
            <a:r>
              <a:rPr lang="en-US" dirty="0"/>
              <a:t>External: Changes in supply and demand</a:t>
            </a:r>
          </a:p>
          <a:p>
            <a:pPr lvl="1"/>
            <a:r>
              <a:rPr lang="en-US" dirty="0"/>
              <a:t>Internal: Planned and unplanned shutdowns or slowdowns</a:t>
            </a:r>
          </a:p>
        </p:txBody>
      </p:sp>
      <p:sp>
        <p:nvSpPr>
          <p:cNvPr id="3" name="Title 2">
            <a:extLst>
              <a:ext uri="{FF2B5EF4-FFF2-40B4-BE49-F238E27FC236}">
                <a16:creationId xmlns:a16="http://schemas.microsoft.com/office/drawing/2014/main" id="{7D037E23-5667-4E00-B90F-3828EDF7F495}"/>
              </a:ext>
            </a:extLst>
          </p:cNvPr>
          <p:cNvSpPr>
            <a:spLocks noGrp="1"/>
          </p:cNvSpPr>
          <p:nvPr>
            <p:ph type="title"/>
          </p:nvPr>
        </p:nvSpPr>
        <p:spPr/>
        <p:txBody>
          <a:bodyPr>
            <a:normAutofit/>
          </a:bodyPr>
          <a:lstStyle/>
          <a:p>
            <a:pPr rtl="0" eaLnBrk="1" latinLnBrk="0" hangingPunct="1"/>
            <a:r>
              <a:rPr lang="en-US" sz="4400" kern="1200" dirty="0">
                <a:solidFill>
                  <a:schemeClr val="tx1"/>
                </a:solidFill>
                <a:effectLst/>
                <a:latin typeface="+mj-lt"/>
                <a:ea typeface="+mj-ea"/>
                <a:cs typeface="+mj-cs"/>
              </a:rPr>
              <a:t>Balancing Workload and Staffing</a:t>
            </a:r>
            <a:endParaRPr lang="en-US" sz="4400" dirty="0">
              <a:effectLst/>
            </a:endParaRPr>
          </a:p>
          <a:p>
            <a:endParaRPr lang="en-US" dirty="0"/>
          </a:p>
        </p:txBody>
      </p:sp>
    </p:spTree>
    <p:extLst>
      <p:ext uri="{BB962C8B-B14F-4D97-AF65-F5344CB8AC3E}">
        <p14:creationId xmlns:p14="http://schemas.microsoft.com/office/powerpoint/2010/main" val="4231461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BADFA0B-264E-46F5-BE22-BDAE845FD619}"/>
              </a:ext>
            </a:extLst>
          </p:cNvPr>
          <p:cNvGraphicFramePr>
            <a:graphicFrameLocks noGrp="1"/>
          </p:cNvGraphicFramePr>
          <p:nvPr>
            <p:ph idx="1"/>
            <p:extLst>
              <p:ext uri="{D42A27DB-BD31-4B8C-83A1-F6EECF244321}">
                <p14:modId xmlns:p14="http://schemas.microsoft.com/office/powerpoint/2010/main" val="307307206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a:extLst>
              <a:ext uri="{FF2B5EF4-FFF2-40B4-BE49-F238E27FC236}">
                <a16:creationId xmlns:a16="http://schemas.microsoft.com/office/drawing/2014/main" id="{0C2B9F67-92B5-412B-92C1-9E41C4944355}"/>
              </a:ext>
            </a:extLst>
          </p:cNvPr>
          <p:cNvSpPr>
            <a:spLocks noGrp="1"/>
          </p:cNvSpPr>
          <p:nvPr>
            <p:ph type="title"/>
          </p:nvPr>
        </p:nvSpPr>
        <p:spPr/>
        <p:txBody>
          <a:bodyPr>
            <a:normAutofit fontScale="90000"/>
          </a:bodyPr>
          <a:lstStyle/>
          <a:p>
            <a:r>
              <a:rPr lang="en-US" dirty="0"/>
              <a:t>Consequences of Workload and Staffing Imbalance</a:t>
            </a:r>
          </a:p>
        </p:txBody>
      </p:sp>
    </p:spTree>
    <p:extLst>
      <p:ext uri="{BB962C8B-B14F-4D97-AF65-F5344CB8AC3E}">
        <p14:creationId xmlns:p14="http://schemas.microsoft.com/office/powerpoint/2010/main" val="2038664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E17430-CBD0-4B35-891F-3E382AE407B3}"/>
              </a:ext>
            </a:extLst>
          </p:cNvPr>
          <p:cNvSpPr>
            <a:spLocks noGrp="1"/>
          </p:cNvSpPr>
          <p:nvPr>
            <p:ph idx="1"/>
          </p:nvPr>
        </p:nvSpPr>
        <p:spPr/>
        <p:txBody>
          <a:bodyPr/>
          <a:lstStyle/>
          <a:p>
            <a:r>
              <a:rPr lang="en-US" dirty="0"/>
              <a:t>Leads to sleep deprivation and circadian disturbance</a:t>
            </a:r>
          </a:p>
          <a:p>
            <a:r>
              <a:rPr lang="en-US" dirty="0"/>
              <a:t>Exaggerated drowsiness from combined effect in early morning hours (increased sleep drive).</a:t>
            </a:r>
          </a:p>
          <a:p>
            <a:r>
              <a:rPr lang="en-US" dirty="0"/>
              <a:t>Sleep duration and timing (break of more than 8 hours between shifts and nighttime sleep is more restorative)</a:t>
            </a:r>
          </a:p>
        </p:txBody>
      </p:sp>
      <p:sp>
        <p:nvSpPr>
          <p:cNvPr id="3" name="Title 2">
            <a:extLst>
              <a:ext uri="{FF2B5EF4-FFF2-40B4-BE49-F238E27FC236}">
                <a16:creationId xmlns:a16="http://schemas.microsoft.com/office/drawing/2014/main" id="{695DC9B1-E9DA-4C3D-B56D-4A3E3244A2A9}"/>
              </a:ext>
            </a:extLst>
          </p:cNvPr>
          <p:cNvSpPr>
            <a:spLocks noGrp="1"/>
          </p:cNvSpPr>
          <p:nvPr>
            <p:ph type="title"/>
          </p:nvPr>
        </p:nvSpPr>
        <p:spPr/>
        <p:txBody>
          <a:bodyPr>
            <a:normAutofit/>
          </a:bodyPr>
          <a:lstStyle/>
          <a:p>
            <a:pPr rtl="0" eaLnBrk="1" latinLnBrk="0" hangingPunct="1"/>
            <a:r>
              <a:rPr lang="en-US" sz="4400" kern="1200" dirty="0">
                <a:solidFill>
                  <a:schemeClr val="tx1"/>
                </a:solidFill>
                <a:effectLst/>
                <a:latin typeface="+mj-lt"/>
                <a:ea typeface="+mj-ea"/>
                <a:cs typeface="+mj-cs"/>
              </a:rPr>
              <a:t>Shift Scheduling</a:t>
            </a:r>
            <a:endParaRPr lang="en-US" dirty="0">
              <a:effectLst/>
            </a:endParaRPr>
          </a:p>
          <a:p>
            <a:endParaRPr lang="en-US" dirty="0"/>
          </a:p>
        </p:txBody>
      </p:sp>
    </p:spTree>
    <p:extLst>
      <p:ext uri="{BB962C8B-B14F-4D97-AF65-F5344CB8AC3E}">
        <p14:creationId xmlns:p14="http://schemas.microsoft.com/office/powerpoint/2010/main" val="3367831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3E55C2-AF35-4F4F-8E6F-2266DD5DD6A9}"/>
              </a:ext>
            </a:extLst>
          </p:cNvPr>
          <p:cNvSpPr>
            <a:spLocks noGrp="1"/>
          </p:cNvSpPr>
          <p:nvPr>
            <p:ph idx="1"/>
          </p:nvPr>
        </p:nvSpPr>
        <p:spPr/>
        <p:txBody>
          <a:bodyPr/>
          <a:lstStyle/>
          <a:p>
            <a:pPr marL="514350" indent="-514350">
              <a:buFont typeface="+mj-lt"/>
              <a:buAutoNum type="arabicPeriod"/>
            </a:pPr>
            <a:r>
              <a:rPr lang="en-US" sz="3200" dirty="0"/>
              <a:t>Opportunities to obtain adequate sleep, particularly at night</a:t>
            </a:r>
          </a:p>
          <a:p>
            <a:pPr marL="514350" indent="-514350">
              <a:buFont typeface="+mj-lt"/>
              <a:buAutoNum type="arabicPeriod"/>
            </a:pPr>
            <a:r>
              <a:rPr lang="en-US" sz="3200" dirty="0"/>
              <a:t>Maximizing quality of sleep through training and environment</a:t>
            </a:r>
          </a:p>
          <a:p>
            <a:pPr marL="514350" indent="-514350">
              <a:buFont typeface="+mj-lt"/>
              <a:buAutoNum type="arabicPeriod"/>
            </a:pPr>
            <a:r>
              <a:rPr lang="en-US" sz="3200" dirty="0"/>
              <a:t>Maximizing alertness on the job by task scheduling, task engineering and environmental changes</a:t>
            </a:r>
          </a:p>
          <a:p>
            <a:pPr marL="514350" indent="-514350">
              <a:buFont typeface="+mj-lt"/>
              <a:buAutoNum type="arabicPeriod"/>
            </a:pPr>
            <a:r>
              <a:rPr lang="en-US" sz="3200" dirty="0"/>
              <a:t>Phase</a:t>
            </a:r>
            <a:r>
              <a:rPr lang="en-US" sz="3200" baseline="0" dirty="0"/>
              <a:t> resetting strategies (shift rotation, light/dark)</a:t>
            </a:r>
          </a:p>
        </p:txBody>
      </p:sp>
      <p:sp>
        <p:nvSpPr>
          <p:cNvPr id="3" name="Title 2">
            <a:extLst>
              <a:ext uri="{FF2B5EF4-FFF2-40B4-BE49-F238E27FC236}">
                <a16:creationId xmlns:a16="http://schemas.microsoft.com/office/drawing/2014/main" id="{4AE1101A-77D6-40D5-9CDC-DE85EA0780E3}"/>
              </a:ext>
            </a:extLst>
          </p:cNvPr>
          <p:cNvSpPr>
            <a:spLocks noGrp="1"/>
          </p:cNvSpPr>
          <p:nvPr>
            <p:ph type="title"/>
          </p:nvPr>
        </p:nvSpPr>
        <p:spPr/>
        <p:txBody>
          <a:bodyPr/>
          <a:lstStyle/>
          <a:p>
            <a:r>
              <a:rPr lang="en-US" dirty="0"/>
              <a:t>Mitigation Strategies</a:t>
            </a:r>
          </a:p>
        </p:txBody>
      </p:sp>
    </p:spTree>
    <p:extLst>
      <p:ext uri="{BB962C8B-B14F-4D97-AF65-F5344CB8AC3E}">
        <p14:creationId xmlns:p14="http://schemas.microsoft.com/office/powerpoint/2010/main" val="1854946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2F311D-2267-4C26-B92A-7B4A25B3ADB5}"/>
              </a:ext>
            </a:extLst>
          </p:cNvPr>
          <p:cNvSpPr>
            <a:spLocks noGrp="1"/>
          </p:cNvSpPr>
          <p:nvPr>
            <p:ph idx="1"/>
          </p:nvPr>
        </p:nvSpPr>
        <p:spPr/>
        <p:txBody>
          <a:bodyPr/>
          <a:lstStyle/>
          <a:p>
            <a:r>
              <a:rPr lang="en-US" dirty="0"/>
              <a:t>START RULE: employee must have obtained 5 hours of sleep in the prior 24 hours and 12 hours of sleep in the 48 hours prior to commencing work</a:t>
            </a:r>
          </a:p>
          <a:p>
            <a:r>
              <a:rPr lang="en-US" dirty="0"/>
              <a:t>FINISH RULE: period from waking up to the end of shift should not exceed the amount of sleep obtained in the 48 hours prior to beginning the shift. </a:t>
            </a:r>
          </a:p>
        </p:txBody>
      </p:sp>
      <p:sp>
        <p:nvSpPr>
          <p:cNvPr id="3" name="Title 2">
            <a:extLst>
              <a:ext uri="{FF2B5EF4-FFF2-40B4-BE49-F238E27FC236}">
                <a16:creationId xmlns:a16="http://schemas.microsoft.com/office/drawing/2014/main" id="{CFAB8A56-A9D2-4C17-BCD9-2301A4650955}"/>
              </a:ext>
            </a:extLst>
          </p:cNvPr>
          <p:cNvSpPr>
            <a:spLocks noGrp="1"/>
          </p:cNvSpPr>
          <p:nvPr>
            <p:ph type="title"/>
          </p:nvPr>
        </p:nvSpPr>
        <p:spPr>
          <a:xfrm>
            <a:off x="838200" y="388573"/>
            <a:ext cx="10515600" cy="1325563"/>
          </a:xfrm>
        </p:spPr>
        <p:txBody>
          <a:bodyPr/>
          <a:lstStyle/>
          <a:p>
            <a:r>
              <a:rPr lang="en-US" dirty="0"/>
              <a:t>Australian Obtained Sleep Model</a:t>
            </a:r>
          </a:p>
        </p:txBody>
      </p:sp>
    </p:spTree>
    <p:extLst>
      <p:ext uri="{BB962C8B-B14F-4D97-AF65-F5344CB8AC3E}">
        <p14:creationId xmlns:p14="http://schemas.microsoft.com/office/powerpoint/2010/main" val="2680398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84A304-A57C-4045-BB2D-01D2B251DEB6}"/>
              </a:ext>
            </a:extLst>
          </p:cNvPr>
          <p:cNvSpPr>
            <a:spLocks noGrp="1"/>
          </p:cNvSpPr>
          <p:nvPr>
            <p:ph idx="1"/>
          </p:nvPr>
        </p:nvSpPr>
        <p:spPr/>
        <p:txBody>
          <a:bodyPr/>
          <a:lstStyle/>
          <a:p>
            <a:r>
              <a:rPr lang="en-US" dirty="0"/>
              <a:t>Sleep stages (1-4, REM)</a:t>
            </a:r>
          </a:p>
          <a:p>
            <a:r>
              <a:rPr lang="en-US" dirty="0"/>
              <a:t>Range 6-10 hrs (ave. 7-8)</a:t>
            </a:r>
          </a:p>
          <a:p>
            <a:r>
              <a:rPr lang="en-US" dirty="0"/>
              <a:t>Intrinsic circadian cycle 24+ hours</a:t>
            </a:r>
          </a:p>
          <a:p>
            <a:r>
              <a:rPr lang="en-US" dirty="0"/>
              <a:t>Environmental cues reinforce</a:t>
            </a:r>
          </a:p>
          <a:p>
            <a:r>
              <a:rPr lang="en-US" dirty="0"/>
              <a:t>Regulates body temp, hormone secretion, sleep/wake</a:t>
            </a:r>
          </a:p>
          <a:p>
            <a:r>
              <a:rPr lang="en-US" dirty="0"/>
              <a:t>Sleep drive peaks at 2-4 a.m. and lesser peak at 1-3 p.m.</a:t>
            </a:r>
          </a:p>
          <a:p>
            <a:r>
              <a:rPr lang="en-US" dirty="0"/>
              <a:t>Individual variability in adaption to circadian disturbances</a:t>
            </a:r>
          </a:p>
          <a:p>
            <a:endParaRPr lang="en-US" dirty="0"/>
          </a:p>
        </p:txBody>
      </p:sp>
      <p:sp>
        <p:nvSpPr>
          <p:cNvPr id="3" name="Title 2">
            <a:extLst>
              <a:ext uri="{FF2B5EF4-FFF2-40B4-BE49-F238E27FC236}">
                <a16:creationId xmlns:a16="http://schemas.microsoft.com/office/drawing/2014/main" id="{D1A55B96-5C7A-4301-89E1-FCEB6A2078EC}"/>
              </a:ext>
            </a:extLst>
          </p:cNvPr>
          <p:cNvSpPr>
            <a:spLocks noGrp="1"/>
          </p:cNvSpPr>
          <p:nvPr>
            <p:ph type="title"/>
          </p:nvPr>
        </p:nvSpPr>
        <p:spPr/>
        <p:txBody>
          <a:bodyPr/>
          <a:lstStyle/>
          <a:p>
            <a:r>
              <a:rPr lang="en-US" dirty="0"/>
              <a:t>Sleep and Circadian Rhythms</a:t>
            </a:r>
          </a:p>
        </p:txBody>
      </p:sp>
    </p:spTree>
    <p:extLst>
      <p:ext uri="{BB962C8B-B14F-4D97-AF65-F5344CB8AC3E}">
        <p14:creationId xmlns:p14="http://schemas.microsoft.com/office/powerpoint/2010/main" val="160573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9AA1F3-0A7A-4FE5-87AC-A7D3483E4B2B}"/>
              </a:ext>
            </a:extLst>
          </p:cNvPr>
          <p:cNvSpPr>
            <a:spLocks noGrp="1"/>
          </p:cNvSpPr>
          <p:nvPr>
            <p:ph idx="1"/>
          </p:nvPr>
        </p:nvSpPr>
        <p:spPr/>
        <p:txBody>
          <a:bodyPr/>
          <a:lstStyle/>
          <a:p>
            <a:r>
              <a:rPr lang="en-US" dirty="0"/>
              <a:t>Evidence that performance decreases and risk increases after 8 hours</a:t>
            </a:r>
          </a:p>
          <a:p>
            <a:r>
              <a:rPr lang="en-US" dirty="0"/>
              <a:t>Cognitive fatigue is independent of physical fatigue</a:t>
            </a:r>
          </a:p>
          <a:p>
            <a:r>
              <a:rPr lang="en-US" dirty="0"/>
              <a:t>Breaks reduce risk associated with shifts &gt; 8 hrs</a:t>
            </a:r>
          </a:p>
          <a:p>
            <a:r>
              <a:rPr lang="en-US" dirty="0"/>
              <a:t>Breaks should include consideration of:</a:t>
            </a:r>
          </a:p>
          <a:p>
            <a:pPr lvl="1"/>
            <a:r>
              <a:rPr lang="en-US" dirty="0"/>
              <a:t>Job demands</a:t>
            </a:r>
          </a:p>
          <a:p>
            <a:pPr lvl="1"/>
            <a:r>
              <a:rPr lang="en-US" dirty="0"/>
              <a:t>Time on task</a:t>
            </a:r>
          </a:p>
          <a:p>
            <a:pPr lvl="1"/>
            <a:r>
              <a:rPr lang="en-US" dirty="0"/>
              <a:t>Shift duration</a:t>
            </a:r>
          </a:p>
          <a:p>
            <a:pPr lvl="1"/>
            <a:r>
              <a:rPr lang="en-US" dirty="0"/>
              <a:t>Physical needs</a:t>
            </a:r>
          </a:p>
          <a:p>
            <a:endParaRPr lang="en-US" dirty="0"/>
          </a:p>
        </p:txBody>
      </p:sp>
      <p:sp>
        <p:nvSpPr>
          <p:cNvPr id="3" name="Title 2">
            <a:extLst>
              <a:ext uri="{FF2B5EF4-FFF2-40B4-BE49-F238E27FC236}">
                <a16:creationId xmlns:a16="http://schemas.microsoft.com/office/drawing/2014/main" id="{9970BF7A-386E-45B2-8B8E-A65579BCB3EC}"/>
              </a:ext>
            </a:extLst>
          </p:cNvPr>
          <p:cNvSpPr>
            <a:spLocks noGrp="1"/>
          </p:cNvSpPr>
          <p:nvPr>
            <p:ph type="title"/>
          </p:nvPr>
        </p:nvSpPr>
        <p:spPr/>
        <p:txBody>
          <a:bodyPr/>
          <a:lstStyle/>
          <a:p>
            <a:r>
              <a:rPr lang="en-US" dirty="0"/>
              <a:t>Shift Duration</a:t>
            </a:r>
          </a:p>
        </p:txBody>
      </p:sp>
    </p:spTree>
    <p:extLst>
      <p:ext uri="{BB962C8B-B14F-4D97-AF65-F5344CB8AC3E}">
        <p14:creationId xmlns:p14="http://schemas.microsoft.com/office/powerpoint/2010/main" val="1004509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DDEFFE-712C-4B1A-A559-BA0565B0CE7A}"/>
              </a:ext>
            </a:extLst>
          </p:cNvPr>
          <p:cNvSpPr>
            <a:spLocks noGrp="1"/>
          </p:cNvSpPr>
          <p:nvPr>
            <p:ph idx="1"/>
          </p:nvPr>
        </p:nvSpPr>
        <p:spPr/>
        <p:txBody>
          <a:bodyPr/>
          <a:lstStyle/>
          <a:p>
            <a:r>
              <a:rPr lang="en-US" dirty="0"/>
              <a:t>Training specific to workers and family</a:t>
            </a:r>
          </a:p>
          <a:p>
            <a:pPr lvl="1"/>
            <a:r>
              <a:rPr lang="en-US" dirty="0"/>
              <a:t>Sleep and fatigue physiology</a:t>
            </a:r>
          </a:p>
          <a:p>
            <a:pPr lvl="1"/>
            <a:r>
              <a:rPr lang="en-US" dirty="0"/>
              <a:t>Fatigue hazards</a:t>
            </a:r>
          </a:p>
          <a:p>
            <a:pPr lvl="1"/>
            <a:r>
              <a:rPr lang="en-US" dirty="0"/>
              <a:t>Health and social impact</a:t>
            </a:r>
          </a:p>
          <a:p>
            <a:pPr lvl="1"/>
            <a:r>
              <a:rPr lang="en-US" dirty="0"/>
              <a:t>Sleep hygiene and disorders</a:t>
            </a:r>
          </a:p>
          <a:p>
            <a:pPr lvl="1"/>
            <a:r>
              <a:rPr lang="en-US" dirty="0"/>
              <a:t>Fatigue recognition</a:t>
            </a:r>
          </a:p>
          <a:p>
            <a:pPr lvl="1"/>
            <a:r>
              <a:rPr lang="en-US" dirty="0"/>
              <a:t>Alertness strategies</a:t>
            </a:r>
          </a:p>
          <a:p>
            <a:r>
              <a:rPr lang="en-US" dirty="0"/>
              <a:t>Additional training for managers</a:t>
            </a:r>
          </a:p>
          <a:p>
            <a:pPr lvl="1"/>
            <a:r>
              <a:rPr lang="en-US" dirty="0"/>
              <a:t>Staffing, scheduling and training considerations</a:t>
            </a:r>
          </a:p>
        </p:txBody>
      </p:sp>
      <p:sp>
        <p:nvSpPr>
          <p:cNvPr id="3" name="Title 2">
            <a:extLst>
              <a:ext uri="{FF2B5EF4-FFF2-40B4-BE49-F238E27FC236}">
                <a16:creationId xmlns:a16="http://schemas.microsoft.com/office/drawing/2014/main" id="{CE996F53-17D1-4DDC-A50A-8F96EDE00416}"/>
              </a:ext>
            </a:extLst>
          </p:cNvPr>
          <p:cNvSpPr>
            <a:spLocks noGrp="1"/>
          </p:cNvSpPr>
          <p:nvPr>
            <p:ph type="title"/>
          </p:nvPr>
        </p:nvSpPr>
        <p:spPr/>
        <p:txBody>
          <a:bodyPr>
            <a:normAutofit/>
          </a:bodyPr>
          <a:lstStyle/>
          <a:p>
            <a:pPr rtl="0" eaLnBrk="1" latinLnBrk="0" hangingPunct="1"/>
            <a:r>
              <a:rPr lang="en-US" sz="4400" kern="1200" dirty="0">
                <a:solidFill>
                  <a:schemeClr val="tx1"/>
                </a:solidFill>
                <a:effectLst/>
                <a:latin typeface="+mj-lt"/>
                <a:ea typeface="+mj-ea"/>
                <a:cs typeface="+mj-cs"/>
              </a:rPr>
              <a:t>Fatigue Training</a:t>
            </a:r>
            <a:endParaRPr lang="en-US" dirty="0">
              <a:effectLst/>
            </a:endParaRPr>
          </a:p>
          <a:p>
            <a:endParaRPr lang="en-US" dirty="0"/>
          </a:p>
        </p:txBody>
      </p:sp>
    </p:spTree>
    <p:extLst>
      <p:ext uri="{BB962C8B-B14F-4D97-AF65-F5344CB8AC3E}">
        <p14:creationId xmlns:p14="http://schemas.microsoft.com/office/powerpoint/2010/main" val="3724584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E36741-97EF-483B-9072-3648E2C0F2FC}"/>
              </a:ext>
            </a:extLst>
          </p:cNvPr>
          <p:cNvSpPr>
            <a:spLocks noGrp="1"/>
          </p:cNvSpPr>
          <p:nvPr>
            <p:ph idx="1"/>
          </p:nvPr>
        </p:nvSpPr>
        <p:spPr/>
        <p:txBody>
          <a:bodyPr/>
          <a:lstStyle/>
          <a:p>
            <a:r>
              <a:rPr lang="en-US" dirty="0"/>
              <a:t>NIOSH provides fatigue awareness and prevention training for:</a:t>
            </a:r>
          </a:p>
          <a:p>
            <a:pPr lvl="1"/>
            <a:r>
              <a:rPr lang="en-US" dirty="0"/>
              <a:t>Nurses (online with CE credit)</a:t>
            </a:r>
          </a:p>
          <a:p>
            <a:pPr lvl="1"/>
            <a:r>
              <a:rPr lang="en-US" dirty="0"/>
              <a:t>Truck and other motor vehicle drivers</a:t>
            </a:r>
          </a:p>
          <a:p>
            <a:pPr lvl="1"/>
            <a:r>
              <a:rPr lang="en-US" dirty="0"/>
              <a:t>AK Bush Pilots</a:t>
            </a:r>
          </a:p>
          <a:p>
            <a:pPr lvl="1"/>
            <a:r>
              <a:rPr lang="en-US" dirty="0"/>
              <a:t>Mines</a:t>
            </a:r>
          </a:p>
          <a:p>
            <a:r>
              <a:rPr lang="en-US" dirty="0"/>
              <a:t>US FAA for aviation</a:t>
            </a:r>
          </a:p>
          <a:p>
            <a:r>
              <a:rPr lang="en-US" dirty="0"/>
              <a:t>US Coast Guard for maritime operations</a:t>
            </a:r>
          </a:p>
          <a:p>
            <a:r>
              <a:rPr lang="en-US" dirty="0"/>
              <a:t>Industry associations</a:t>
            </a:r>
          </a:p>
        </p:txBody>
      </p:sp>
      <p:sp>
        <p:nvSpPr>
          <p:cNvPr id="3" name="Title 2">
            <a:extLst>
              <a:ext uri="{FF2B5EF4-FFF2-40B4-BE49-F238E27FC236}">
                <a16:creationId xmlns:a16="http://schemas.microsoft.com/office/drawing/2014/main" id="{B32E4103-1FCB-4FC4-9037-4E18E9B8FF0D}"/>
              </a:ext>
            </a:extLst>
          </p:cNvPr>
          <p:cNvSpPr>
            <a:spLocks noGrp="1"/>
          </p:cNvSpPr>
          <p:nvPr>
            <p:ph type="title"/>
          </p:nvPr>
        </p:nvSpPr>
        <p:spPr/>
        <p:txBody>
          <a:bodyPr/>
          <a:lstStyle/>
          <a:p>
            <a:r>
              <a:rPr lang="en-US" dirty="0"/>
              <a:t>Training Resources</a:t>
            </a:r>
          </a:p>
        </p:txBody>
      </p:sp>
    </p:spTree>
    <p:extLst>
      <p:ext uri="{BB962C8B-B14F-4D97-AF65-F5344CB8AC3E}">
        <p14:creationId xmlns:p14="http://schemas.microsoft.com/office/powerpoint/2010/main" val="18559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637C14B-8327-46ED-B8FC-5A7370D68F61}"/>
              </a:ext>
            </a:extLst>
          </p:cNvPr>
          <p:cNvSpPr>
            <a:spLocks noGrp="1"/>
          </p:cNvSpPr>
          <p:nvPr>
            <p:ph idx="1"/>
          </p:nvPr>
        </p:nvSpPr>
        <p:spPr/>
        <p:txBody>
          <a:bodyPr/>
          <a:lstStyle/>
          <a:p>
            <a:r>
              <a:rPr lang="en-US" dirty="0"/>
              <a:t>40 million Americans</a:t>
            </a:r>
          </a:p>
          <a:p>
            <a:r>
              <a:rPr lang="en-US" dirty="0"/>
              <a:t>85 different sleep disorders, most prevalent are:</a:t>
            </a:r>
          </a:p>
          <a:p>
            <a:pPr lvl="1"/>
            <a:r>
              <a:rPr lang="en-US" dirty="0"/>
              <a:t>Sleep apnea</a:t>
            </a:r>
          </a:p>
          <a:p>
            <a:pPr lvl="1"/>
            <a:r>
              <a:rPr lang="en-US" dirty="0"/>
              <a:t>Acute or chronic insomnia</a:t>
            </a:r>
          </a:p>
          <a:p>
            <a:pPr lvl="1"/>
            <a:r>
              <a:rPr lang="en-US" dirty="0"/>
              <a:t>Restless leg syndrome</a:t>
            </a:r>
          </a:p>
          <a:p>
            <a:pPr lvl="1"/>
            <a:r>
              <a:rPr lang="en-US" dirty="0"/>
              <a:t>Narcolepsy</a:t>
            </a:r>
          </a:p>
          <a:p>
            <a:pPr lvl="1"/>
            <a:r>
              <a:rPr lang="en-US" dirty="0"/>
              <a:t>Circadian rhythm disorders (shift work sleep disorder)</a:t>
            </a:r>
          </a:p>
          <a:p>
            <a:r>
              <a:rPr lang="en-US" dirty="0"/>
              <a:t>$60B accidents, medical costs and lost productivity</a:t>
            </a:r>
          </a:p>
        </p:txBody>
      </p:sp>
      <p:sp>
        <p:nvSpPr>
          <p:cNvPr id="3" name="Title 2">
            <a:extLst>
              <a:ext uri="{FF2B5EF4-FFF2-40B4-BE49-F238E27FC236}">
                <a16:creationId xmlns:a16="http://schemas.microsoft.com/office/drawing/2014/main" id="{90DB6F7C-6061-44AA-9A70-BB8C99118F8F}"/>
              </a:ext>
            </a:extLst>
          </p:cNvPr>
          <p:cNvSpPr>
            <a:spLocks noGrp="1"/>
          </p:cNvSpPr>
          <p:nvPr>
            <p:ph type="title"/>
          </p:nvPr>
        </p:nvSpPr>
        <p:spPr/>
        <p:txBody>
          <a:bodyPr>
            <a:normAutofit fontScale="90000"/>
          </a:bodyPr>
          <a:lstStyle/>
          <a:p>
            <a:pPr rtl="0" eaLnBrk="1" latinLnBrk="0" hangingPunct="1"/>
            <a:r>
              <a:rPr lang="en-US" sz="4400" kern="1200" dirty="0">
                <a:solidFill>
                  <a:schemeClr val="tx1"/>
                </a:solidFill>
                <a:effectLst/>
                <a:latin typeface="+mj-lt"/>
                <a:ea typeface="+mj-ea"/>
                <a:cs typeface="+mj-cs"/>
              </a:rPr>
              <a:t>Sleep</a:t>
            </a:r>
            <a:r>
              <a:rPr lang="en-US" sz="4400" kern="1200" baseline="0" dirty="0">
                <a:solidFill>
                  <a:schemeClr val="tx1"/>
                </a:solidFill>
                <a:effectLst/>
                <a:latin typeface="+mj-lt"/>
                <a:ea typeface="+mj-ea"/>
                <a:cs typeface="+mj-cs"/>
              </a:rPr>
              <a:t> Disorder Recognition and Treatment</a:t>
            </a:r>
            <a:endParaRPr lang="en-US" dirty="0">
              <a:effectLst/>
            </a:endParaRPr>
          </a:p>
          <a:p>
            <a:endParaRPr lang="en-US" dirty="0"/>
          </a:p>
        </p:txBody>
      </p:sp>
    </p:spTree>
    <p:extLst>
      <p:ext uri="{BB962C8B-B14F-4D97-AF65-F5344CB8AC3E}">
        <p14:creationId xmlns:p14="http://schemas.microsoft.com/office/powerpoint/2010/main" val="387260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DDA78EA-2747-4F7E-91DB-E21A18820149}"/>
              </a:ext>
            </a:extLst>
          </p:cNvPr>
          <p:cNvSpPr>
            <a:spLocks noGrp="1"/>
          </p:cNvSpPr>
          <p:nvPr>
            <p:ph idx="1"/>
          </p:nvPr>
        </p:nvSpPr>
        <p:spPr/>
        <p:txBody>
          <a:bodyPr>
            <a:normAutofit lnSpcReduction="10000"/>
          </a:bodyPr>
          <a:lstStyle/>
          <a:p>
            <a:r>
              <a:rPr lang="en-US" dirty="0"/>
              <a:t>Screening</a:t>
            </a:r>
          </a:p>
          <a:p>
            <a:pPr lvl="1"/>
            <a:r>
              <a:rPr lang="en-US" dirty="0"/>
              <a:t>Questionnaires (Epworth, Berlin, Stanford)</a:t>
            </a:r>
          </a:p>
          <a:p>
            <a:r>
              <a:rPr lang="en-US" dirty="0"/>
              <a:t>Diagnosis</a:t>
            </a:r>
          </a:p>
          <a:p>
            <a:pPr lvl="1"/>
            <a:r>
              <a:rPr lang="en-US" dirty="0"/>
              <a:t>Sleep study (polysomnography) (lab vs. home)</a:t>
            </a:r>
          </a:p>
          <a:p>
            <a:pPr lvl="1"/>
            <a:r>
              <a:rPr lang="en-US" dirty="0"/>
              <a:t>Sleep Latency and Maintenance of Wakefulness</a:t>
            </a:r>
          </a:p>
          <a:p>
            <a:r>
              <a:rPr lang="en-US" dirty="0"/>
              <a:t>Treatment</a:t>
            </a:r>
          </a:p>
          <a:p>
            <a:pPr lvl="1"/>
            <a:r>
              <a:rPr lang="en-US" dirty="0"/>
              <a:t>Specific to disorder (sleep hygiene, PAP, surgery, medications, etc.)</a:t>
            </a:r>
          </a:p>
          <a:p>
            <a:r>
              <a:rPr lang="en-US" dirty="0"/>
              <a:t>Compliance monitoring</a:t>
            </a:r>
          </a:p>
          <a:p>
            <a:pPr lvl="1"/>
            <a:r>
              <a:rPr lang="en-US" dirty="0"/>
              <a:t>Early and ongoing</a:t>
            </a:r>
          </a:p>
          <a:p>
            <a:pPr lvl="1"/>
            <a:r>
              <a:rPr lang="en-US" dirty="0"/>
              <a:t>Data driven</a:t>
            </a:r>
          </a:p>
        </p:txBody>
      </p:sp>
      <p:sp>
        <p:nvSpPr>
          <p:cNvPr id="3" name="Title 2">
            <a:extLst>
              <a:ext uri="{FF2B5EF4-FFF2-40B4-BE49-F238E27FC236}">
                <a16:creationId xmlns:a16="http://schemas.microsoft.com/office/drawing/2014/main" id="{25374892-428A-4D48-AFE5-4B521180F9A8}"/>
              </a:ext>
            </a:extLst>
          </p:cNvPr>
          <p:cNvSpPr>
            <a:spLocks noGrp="1"/>
          </p:cNvSpPr>
          <p:nvPr>
            <p:ph type="title"/>
          </p:nvPr>
        </p:nvSpPr>
        <p:spPr/>
        <p:txBody>
          <a:bodyPr>
            <a:normAutofit fontScale="9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4400" kern="1200" dirty="0">
                <a:solidFill>
                  <a:schemeClr val="tx1"/>
                </a:solidFill>
                <a:effectLst/>
                <a:latin typeface="+mj-lt"/>
                <a:ea typeface="+mj-ea"/>
                <a:cs typeface="+mj-cs"/>
              </a:rPr>
              <a:t>Sleep</a:t>
            </a:r>
            <a:r>
              <a:rPr lang="en-US" sz="4400" kern="1200" baseline="0" dirty="0">
                <a:solidFill>
                  <a:schemeClr val="tx1"/>
                </a:solidFill>
                <a:effectLst/>
                <a:latin typeface="+mj-lt"/>
                <a:ea typeface="+mj-ea"/>
                <a:cs typeface="+mj-cs"/>
              </a:rPr>
              <a:t> Disorder Recognition and Treatment</a:t>
            </a:r>
            <a:endParaRPr lang="en-US" dirty="0">
              <a:effectLst/>
            </a:endParaRPr>
          </a:p>
          <a:p>
            <a:endParaRPr lang="en-US" dirty="0"/>
          </a:p>
        </p:txBody>
      </p:sp>
    </p:spTree>
    <p:extLst>
      <p:ext uri="{BB962C8B-B14F-4D97-AF65-F5344CB8AC3E}">
        <p14:creationId xmlns:p14="http://schemas.microsoft.com/office/powerpoint/2010/main" val="235101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79D071-296D-4398-B614-6C82F63186F0}"/>
              </a:ext>
            </a:extLst>
          </p:cNvPr>
          <p:cNvSpPr>
            <a:spLocks noGrp="1"/>
          </p:cNvSpPr>
          <p:nvPr>
            <p:ph idx="1"/>
          </p:nvPr>
        </p:nvSpPr>
        <p:spPr/>
        <p:txBody>
          <a:bodyPr/>
          <a:lstStyle/>
          <a:p>
            <a:r>
              <a:rPr lang="en-US" dirty="0"/>
              <a:t>Should be designed to promote wakefulness and alertness</a:t>
            </a:r>
          </a:p>
          <a:p>
            <a:pPr lvl="1"/>
            <a:r>
              <a:rPr lang="en-US" dirty="0"/>
              <a:t>Light, temperature, humidity, ventilation, noise</a:t>
            </a:r>
          </a:p>
          <a:p>
            <a:pPr lvl="1"/>
            <a:r>
              <a:rPr lang="en-US" dirty="0"/>
              <a:t>Task design, human factors, human-machine interface, fatigue monitoring and countermeasures</a:t>
            </a:r>
          </a:p>
          <a:p>
            <a:r>
              <a:rPr lang="en-US" dirty="0"/>
              <a:t>Scheduling of critical tasks</a:t>
            </a:r>
          </a:p>
          <a:p>
            <a:r>
              <a:rPr lang="en-US" dirty="0"/>
              <a:t>Bright night shift lighting with filtering of &lt; 480nm wavelengths</a:t>
            </a:r>
          </a:p>
          <a:p>
            <a:r>
              <a:rPr lang="en-US" dirty="0"/>
              <a:t>Breaks or opportunities for exercise, social interaction, napping, food, caffeine, etc.</a:t>
            </a:r>
          </a:p>
        </p:txBody>
      </p:sp>
      <p:sp>
        <p:nvSpPr>
          <p:cNvPr id="3" name="Title 2">
            <a:extLst>
              <a:ext uri="{FF2B5EF4-FFF2-40B4-BE49-F238E27FC236}">
                <a16:creationId xmlns:a16="http://schemas.microsoft.com/office/drawing/2014/main" id="{AF747C1D-187E-4916-8371-5D9EB1A783B5}"/>
              </a:ext>
            </a:extLst>
          </p:cNvPr>
          <p:cNvSpPr>
            <a:spLocks noGrp="1"/>
          </p:cNvSpPr>
          <p:nvPr>
            <p:ph type="title"/>
          </p:nvPr>
        </p:nvSpPr>
        <p:spPr/>
        <p:txBody>
          <a:bodyPr>
            <a:normAutofit/>
          </a:bodyPr>
          <a:lstStyle/>
          <a:p>
            <a:pPr rtl="0" eaLnBrk="1" latinLnBrk="0" hangingPunct="1"/>
            <a:r>
              <a:rPr lang="en-US" sz="4400" kern="1200" dirty="0">
                <a:solidFill>
                  <a:schemeClr val="tx1"/>
                </a:solidFill>
                <a:effectLst/>
                <a:latin typeface="+mj-lt"/>
                <a:ea typeface="+mj-ea"/>
                <a:cs typeface="+mj-cs"/>
              </a:rPr>
              <a:t>Workplace Environment</a:t>
            </a:r>
            <a:endParaRPr lang="en-US" dirty="0">
              <a:effectLst/>
            </a:endParaRPr>
          </a:p>
          <a:p>
            <a:endParaRPr lang="en-US" dirty="0"/>
          </a:p>
        </p:txBody>
      </p:sp>
    </p:spTree>
    <p:extLst>
      <p:ext uri="{BB962C8B-B14F-4D97-AF65-F5344CB8AC3E}">
        <p14:creationId xmlns:p14="http://schemas.microsoft.com/office/powerpoint/2010/main" val="4118951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E9143E3-1F21-497D-84DB-8F08A76F3BE7}"/>
              </a:ext>
            </a:extLst>
          </p:cNvPr>
          <p:cNvSpPr>
            <a:spLocks noGrp="1"/>
          </p:cNvSpPr>
          <p:nvPr>
            <p:ph idx="1"/>
          </p:nvPr>
        </p:nvSpPr>
        <p:spPr/>
        <p:txBody>
          <a:bodyPr/>
          <a:lstStyle/>
          <a:p>
            <a:r>
              <a:rPr lang="en-US" dirty="0"/>
              <a:t>Self, coworker and supervisor monitoring for signs of fatigue</a:t>
            </a:r>
          </a:p>
          <a:p>
            <a:r>
              <a:rPr lang="en-US" dirty="0"/>
              <a:t>Fatigue mitigation and intervention</a:t>
            </a:r>
          </a:p>
          <a:p>
            <a:r>
              <a:rPr lang="en-US" dirty="0"/>
              <a:t>Rest breaks</a:t>
            </a:r>
          </a:p>
          <a:p>
            <a:r>
              <a:rPr lang="en-US" dirty="0"/>
              <a:t>Referral for medical evaluation</a:t>
            </a:r>
          </a:p>
          <a:p>
            <a:r>
              <a:rPr lang="en-US" dirty="0"/>
              <a:t>Fatigue monitoring technology</a:t>
            </a:r>
          </a:p>
          <a:p>
            <a:pPr lvl="1"/>
            <a:r>
              <a:rPr lang="en-US" dirty="0"/>
              <a:t>Operator monitoring</a:t>
            </a:r>
          </a:p>
          <a:p>
            <a:pPr lvl="2"/>
            <a:r>
              <a:rPr lang="en-US" dirty="0"/>
              <a:t>Physiologic</a:t>
            </a:r>
          </a:p>
          <a:p>
            <a:pPr lvl="2"/>
            <a:r>
              <a:rPr lang="en-US" dirty="0"/>
              <a:t>Performance</a:t>
            </a:r>
          </a:p>
          <a:p>
            <a:pPr lvl="1"/>
            <a:r>
              <a:rPr lang="en-US" dirty="0"/>
              <a:t>Psychomotor testing</a:t>
            </a:r>
          </a:p>
        </p:txBody>
      </p:sp>
      <p:sp>
        <p:nvSpPr>
          <p:cNvPr id="3" name="Title 2">
            <a:extLst>
              <a:ext uri="{FF2B5EF4-FFF2-40B4-BE49-F238E27FC236}">
                <a16:creationId xmlns:a16="http://schemas.microsoft.com/office/drawing/2014/main" id="{7223DDFC-2974-4A86-9192-E20D5BE01228}"/>
              </a:ext>
            </a:extLst>
          </p:cNvPr>
          <p:cNvSpPr>
            <a:spLocks noGrp="1"/>
          </p:cNvSpPr>
          <p:nvPr>
            <p:ph type="title"/>
          </p:nvPr>
        </p:nvSpPr>
        <p:spPr/>
        <p:txBody>
          <a:bodyPr/>
          <a:lstStyle/>
          <a:p>
            <a:pPr rtl="0" eaLnBrk="1" latinLnBrk="0" hangingPunct="1"/>
            <a:r>
              <a:rPr lang="en-US" sz="4400" kern="1200" dirty="0">
                <a:solidFill>
                  <a:schemeClr val="tx1"/>
                </a:solidFill>
                <a:effectLst/>
                <a:latin typeface="+mj-lt"/>
                <a:ea typeface="+mj-ea"/>
                <a:cs typeface="+mj-cs"/>
              </a:rPr>
              <a:t>Fatigue Monitoring and Fitness for Duty</a:t>
            </a:r>
            <a:endParaRPr lang="en-US" dirty="0"/>
          </a:p>
        </p:txBody>
      </p:sp>
    </p:spTree>
    <p:extLst>
      <p:ext uri="{BB962C8B-B14F-4D97-AF65-F5344CB8AC3E}">
        <p14:creationId xmlns:p14="http://schemas.microsoft.com/office/powerpoint/2010/main" val="1701551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934E11-E2FB-4843-A773-A9876DA753B5}"/>
              </a:ext>
            </a:extLst>
          </p:cNvPr>
          <p:cNvSpPr>
            <a:spLocks noGrp="1"/>
          </p:cNvSpPr>
          <p:nvPr>
            <p:ph idx="1"/>
          </p:nvPr>
        </p:nvSpPr>
        <p:spPr/>
        <p:txBody>
          <a:bodyPr/>
          <a:lstStyle/>
          <a:p>
            <a:r>
              <a:rPr lang="en-US" dirty="0"/>
              <a:t>Monitoring key metrics</a:t>
            </a:r>
          </a:p>
          <a:p>
            <a:pPr lvl="1"/>
            <a:r>
              <a:rPr lang="en-US" dirty="0"/>
              <a:t>Overtime, absence and turnover</a:t>
            </a:r>
          </a:p>
          <a:p>
            <a:pPr lvl="1"/>
            <a:r>
              <a:rPr lang="en-US" dirty="0"/>
              <a:t>Incidents and injuries</a:t>
            </a:r>
          </a:p>
          <a:p>
            <a:pPr lvl="1"/>
            <a:r>
              <a:rPr lang="en-US" dirty="0"/>
              <a:t>Medical costs and productivity</a:t>
            </a:r>
          </a:p>
          <a:p>
            <a:r>
              <a:rPr lang="en-US" dirty="0"/>
              <a:t>Incident investigation</a:t>
            </a:r>
          </a:p>
          <a:p>
            <a:pPr lvl="1"/>
            <a:r>
              <a:rPr lang="en-US" dirty="0"/>
              <a:t>Was there potential for fatigue-related factors?</a:t>
            </a:r>
          </a:p>
          <a:p>
            <a:pPr lvl="1"/>
            <a:r>
              <a:rPr lang="en-US" dirty="0"/>
              <a:t>Was there evidence of performance impairment (inaction or inattention)?</a:t>
            </a:r>
          </a:p>
        </p:txBody>
      </p:sp>
      <p:sp>
        <p:nvSpPr>
          <p:cNvPr id="3" name="Title 2">
            <a:extLst>
              <a:ext uri="{FF2B5EF4-FFF2-40B4-BE49-F238E27FC236}">
                <a16:creationId xmlns:a16="http://schemas.microsoft.com/office/drawing/2014/main" id="{E6715DEB-DDF3-46C8-8406-E07D6E11D2F8}"/>
              </a:ext>
            </a:extLst>
          </p:cNvPr>
          <p:cNvSpPr>
            <a:spLocks noGrp="1"/>
          </p:cNvSpPr>
          <p:nvPr>
            <p:ph type="title"/>
          </p:nvPr>
        </p:nvSpPr>
        <p:spPr/>
        <p:txBody>
          <a:bodyPr/>
          <a:lstStyle/>
          <a:p>
            <a:r>
              <a:rPr lang="en-US" dirty="0"/>
              <a:t>Feedback and Improvement</a:t>
            </a:r>
          </a:p>
        </p:txBody>
      </p:sp>
    </p:spTree>
    <p:extLst>
      <p:ext uri="{BB962C8B-B14F-4D97-AF65-F5344CB8AC3E}">
        <p14:creationId xmlns:p14="http://schemas.microsoft.com/office/powerpoint/2010/main" val="361898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BBE39E-B7B7-4330-836B-BA77B8D25C46}"/>
              </a:ext>
            </a:extLst>
          </p:cNvPr>
          <p:cNvSpPr>
            <a:spLocks noGrp="1"/>
          </p:cNvSpPr>
          <p:nvPr>
            <p:ph idx="1"/>
          </p:nvPr>
        </p:nvSpPr>
        <p:spPr/>
        <p:txBody>
          <a:bodyPr>
            <a:normAutofit fontScale="92500" lnSpcReduction="20000"/>
          </a:bodyPr>
          <a:lstStyle/>
          <a:p>
            <a:r>
              <a:rPr lang="en-US" dirty="0"/>
              <a:t>Operator factors</a:t>
            </a:r>
          </a:p>
          <a:p>
            <a:pPr lvl="1"/>
            <a:r>
              <a:rPr lang="en-US" dirty="0"/>
              <a:t>Sleep-wake patterns 72 hours prior to incident</a:t>
            </a:r>
          </a:p>
          <a:p>
            <a:pPr lvl="1"/>
            <a:r>
              <a:rPr lang="en-US" dirty="0"/>
              <a:t>Sleep interruptions</a:t>
            </a:r>
          </a:p>
          <a:p>
            <a:pPr lvl="1"/>
            <a:r>
              <a:rPr lang="en-US" dirty="0"/>
              <a:t>Hours working 7 days prior to incident (overtime, extended shifts)</a:t>
            </a:r>
          </a:p>
          <a:p>
            <a:pPr lvl="1"/>
            <a:r>
              <a:rPr lang="en-US" dirty="0"/>
              <a:t>Circadian factors</a:t>
            </a:r>
          </a:p>
          <a:p>
            <a:r>
              <a:rPr lang="en-US" dirty="0"/>
              <a:t>Scheduling factors</a:t>
            </a:r>
          </a:p>
          <a:p>
            <a:pPr lvl="1"/>
            <a:r>
              <a:rPr lang="en-US" dirty="0"/>
              <a:t>Time of incident</a:t>
            </a:r>
          </a:p>
          <a:p>
            <a:pPr lvl="1"/>
            <a:r>
              <a:rPr lang="en-US" dirty="0"/>
              <a:t>Work schedule (start/stop, duration)</a:t>
            </a:r>
          </a:p>
          <a:p>
            <a:r>
              <a:rPr lang="en-US" dirty="0"/>
              <a:t>Medical factors</a:t>
            </a:r>
          </a:p>
          <a:p>
            <a:pPr lvl="1"/>
            <a:r>
              <a:rPr lang="en-US" dirty="0"/>
              <a:t>Sleep disorders</a:t>
            </a:r>
          </a:p>
          <a:p>
            <a:pPr lvl="1"/>
            <a:r>
              <a:rPr lang="en-US" dirty="0"/>
              <a:t>Comorbid conditions</a:t>
            </a:r>
          </a:p>
          <a:p>
            <a:pPr lvl="1"/>
            <a:r>
              <a:rPr lang="en-US" dirty="0"/>
              <a:t>Medications (Rx, OTC, illicit)</a:t>
            </a:r>
          </a:p>
        </p:txBody>
      </p:sp>
      <p:sp>
        <p:nvSpPr>
          <p:cNvPr id="3" name="Title 2">
            <a:extLst>
              <a:ext uri="{FF2B5EF4-FFF2-40B4-BE49-F238E27FC236}">
                <a16:creationId xmlns:a16="http://schemas.microsoft.com/office/drawing/2014/main" id="{F8EF4E3A-DD21-4CB6-8426-7988EBA9206F}"/>
              </a:ext>
            </a:extLst>
          </p:cNvPr>
          <p:cNvSpPr>
            <a:spLocks noGrp="1"/>
          </p:cNvSpPr>
          <p:nvPr>
            <p:ph type="title"/>
          </p:nvPr>
        </p:nvSpPr>
        <p:spPr/>
        <p:txBody>
          <a:bodyPr/>
          <a:lstStyle/>
          <a:p>
            <a:r>
              <a:rPr lang="en-US" dirty="0"/>
              <a:t>Incident Investigation</a:t>
            </a:r>
          </a:p>
        </p:txBody>
      </p:sp>
    </p:spTree>
    <p:extLst>
      <p:ext uri="{BB962C8B-B14F-4D97-AF65-F5344CB8AC3E}">
        <p14:creationId xmlns:p14="http://schemas.microsoft.com/office/powerpoint/2010/main" val="920222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DA0141-3682-4C83-9F59-1BA736149647}"/>
              </a:ext>
            </a:extLst>
          </p:cNvPr>
          <p:cNvSpPr>
            <a:spLocks noGrp="1"/>
          </p:cNvSpPr>
          <p:nvPr>
            <p:ph idx="1"/>
          </p:nvPr>
        </p:nvSpPr>
        <p:spPr/>
        <p:txBody>
          <a:bodyPr/>
          <a:lstStyle/>
          <a:p>
            <a:r>
              <a:rPr lang="en-US" dirty="0"/>
              <a:t>Fatigue is an unsafe working condition</a:t>
            </a:r>
          </a:p>
          <a:p>
            <a:r>
              <a:rPr lang="en-US" dirty="0"/>
              <a:t>Fatigue can be managed</a:t>
            </a:r>
          </a:p>
          <a:p>
            <a:r>
              <a:rPr lang="en-US" dirty="0"/>
              <a:t>Any organization can benefit</a:t>
            </a:r>
          </a:p>
          <a:p>
            <a:r>
              <a:rPr lang="en-US" dirty="0"/>
              <a:t>Particularly safety sensitive industries</a:t>
            </a:r>
          </a:p>
          <a:p>
            <a:pPr lvl="1"/>
            <a:r>
              <a:rPr lang="en-US" dirty="0"/>
              <a:t>Transportation</a:t>
            </a:r>
          </a:p>
          <a:p>
            <a:pPr lvl="1"/>
            <a:r>
              <a:rPr lang="en-US" dirty="0"/>
              <a:t>Healthcare</a:t>
            </a:r>
          </a:p>
          <a:p>
            <a:pPr lvl="1"/>
            <a:r>
              <a:rPr lang="en-US" dirty="0"/>
              <a:t>Energy</a:t>
            </a:r>
          </a:p>
        </p:txBody>
      </p:sp>
      <p:sp>
        <p:nvSpPr>
          <p:cNvPr id="3" name="Title 2">
            <a:extLst>
              <a:ext uri="{FF2B5EF4-FFF2-40B4-BE49-F238E27FC236}">
                <a16:creationId xmlns:a16="http://schemas.microsoft.com/office/drawing/2014/main" id="{3EED5431-9662-41C9-A230-CF0C80C766C8}"/>
              </a:ext>
            </a:extLst>
          </p:cNvPr>
          <p:cNvSpPr>
            <a:spLocks noGrp="1"/>
          </p:cNvSpPr>
          <p:nvPr>
            <p:ph type="title"/>
          </p:nvPr>
        </p:nvSpPr>
        <p:spPr/>
        <p:txBody>
          <a:bodyPr/>
          <a:lstStyle/>
          <a:p>
            <a:r>
              <a:rPr lang="en-US" dirty="0"/>
              <a:t>Conclusion</a:t>
            </a:r>
          </a:p>
        </p:txBody>
      </p:sp>
    </p:spTree>
    <p:extLst>
      <p:ext uri="{BB962C8B-B14F-4D97-AF65-F5344CB8AC3E}">
        <p14:creationId xmlns:p14="http://schemas.microsoft.com/office/powerpoint/2010/main" val="3373874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F5DA01-B877-460B-B558-669B99F52A10}"/>
              </a:ext>
            </a:extLst>
          </p:cNvPr>
          <p:cNvSpPr>
            <a:spLocks noGrp="1"/>
          </p:cNvSpPr>
          <p:nvPr>
            <p:ph idx="1"/>
          </p:nvPr>
        </p:nvSpPr>
        <p:spPr/>
        <p:txBody>
          <a:bodyPr/>
          <a:lstStyle/>
          <a:p>
            <a:r>
              <a:rPr lang="en-US" dirty="0"/>
              <a:t>Related to </a:t>
            </a:r>
            <a:r>
              <a:rPr lang="en-US" dirty="0">
                <a:solidFill>
                  <a:srgbClr val="FF0000"/>
                </a:solidFill>
              </a:rPr>
              <a:t>duration</a:t>
            </a:r>
            <a:r>
              <a:rPr lang="en-US" dirty="0"/>
              <a:t> and </a:t>
            </a:r>
            <a:r>
              <a:rPr lang="en-US" dirty="0">
                <a:solidFill>
                  <a:srgbClr val="FF0000"/>
                </a:solidFill>
              </a:rPr>
              <a:t>timing</a:t>
            </a:r>
            <a:r>
              <a:rPr lang="en-US" dirty="0"/>
              <a:t> of sleep</a:t>
            </a:r>
          </a:p>
          <a:p>
            <a:pPr lvl="1"/>
            <a:r>
              <a:rPr lang="en-US" dirty="0"/>
              <a:t>Shift work can impair both</a:t>
            </a:r>
          </a:p>
          <a:p>
            <a:r>
              <a:rPr lang="en-US" dirty="0"/>
              <a:t>Correlated with increase in accidents and injury</a:t>
            </a:r>
          </a:p>
          <a:p>
            <a:r>
              <a:rPr lang="en-US" dirty="0"/>
              <a:t>Correlated with adverse physiologic and medical outcomes</a:t>
            </a:r>
          </a:p>
        </p:txBody>
      </p:sp>
      <p:sp>
        <p:nvSpPr>
          <p:cNvPr id="3" name="Title 2">
            <a:extLst>
              <a:ext uri="{FF2B5EF4-FFF2-40B4-BE49-F238E27FC236}">
                <a16:creationId xmlns:a16="http://schemas.microsoft.com/office/drawing/2014/main" id="{D8ED43F3-4842-48C2-811C-6FAD44EBEA79}"/>
              </a:ext>
            </a:extLst>
          </p:cNvPr>
          <p:cNvSpPr>
            <a:spLocks noGrp="1"/>
          </p:cNvSpPr>
          <p:nvPr>
            <p:ph type="title"/>
          </p:nvPr>
        </p:nvSpPr>
        <p:spPr/>
        <p:txBody>
          <a:bodyPr/>
          <a:lstStyle/>
          <a:p>
            <a:r>
              <a:rPr lang="en-US" dirty="0"/>
              <a:t>Fatigue &amp; Sleepiness</a:t>
            </a:r>
          </a:p>
        </p:txBody>
      </p:sp>
    </p:spTree>
    <p:extLst>
      <p:ext uri="{BB962C8B-B14F-4D97-AF65-F5344CB8AC3E}">
        <p14:creationId xmlns:p14="http://schemas.microsoft.com/office/powerpoint/2010/main" val="3426889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1A8EF77-BFF1-4A6F-B5CF-0C488496CB1A}"/>
              </a:ext>
            </a:extLst>
          </p:cNvPr>
          <p:cNvSpPr>
            <a:spLocks noGrp="1"/>
          </p:cNvSpPr>
          <p:nvPr>
            <p:ph type="body" idx="1"/>
          </p:nvPr>
        </p:nvSpPr>
        <p:spPr/>
        <p:txBody>
          <a:bodyPr/>
          <a:lstStyle/>
          <a:p>
            <a:endParaRPr lang="en-US" dirty="0"/>
          </a:p>
          <a:p>
            <a:r>
              <a:rPr lang="en-US" sz="4000" dirty="0"/>
              <a:t>Sleep well!</a:t>
            </a:r>
          </a:p>
        </p:txBody>
      </p:sp>
      <p:sp>
        <p:nvSpPr>
          <p:cNvPr id="3" name="Title 2">
            <a:extLst>
              <a:ext uri="{FF2B5EF4-FFF2-40B4-BE49-F238E27FC236}">
                <a16:creationId xmlns:a16="http://schemas.microsoft.com/office/drawing/2014/main" id="{E13D9634-3C7A-41A8-946B-2AFBEBBAA4B1}"/>
              </a:ext>
            </a:extLst>
          </p:cNvPr>
          <p:cNvSpPr>
            <a:spLocks noGrp="1"/>
          </p:cNvSpPr>
          <p:nvPr>
            <p:ph type="title"/>
          </p:nvPr>
        </p:nvSpPr>
        <p:spPr/>
        <p:txBody>
          <a:bodyPr/>
          <a:lstStyle/>
          <a:p>
            <a:pPr rtl="0" eaLnBrk="1" latinLnBrk="0" hangingPunct="1"/>
            <a:r>
              <a:rPr lang="en-US" dirty="0">
                <a:effectLst/>
              </a:rPr>
              <a:t>Thank you!</a:t>
            </a:r>
            <a:endParaRPr lang="en-US" dirty="0"/>
          </a:p>
        </p:txBody>
      </p:sp>
    </p:spTree>
    <p:extLst>
      <p:ext uri="{BB962C8B-B14F-4D97-AF65-F5344CB8AC3E}">
        <p14:creationId xmlns:p14="http://schemas.microsoft.com/office/powerpoint/2010/main" val="3023479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17A307-5DE3-4FC7-A76D-B2F7F3A792A2}"/>
              </a:ext>
            </a:extLst>
          </p:cNvPr>
          <p:cNvSpPr>
            <a:spLocks noGrp="1"/>
          </p:cNvSpPr>
          <p:nvPr>
            <p:ph idx="1"/>
          </p:nvPr>
        </p:nvSpPr>
        <p:spPr/>
        <p:txBody>
          <a:bodyPr/>
          <a:lstStyle/>
          <a:p>
            <a:r>
              <a:rPr lang="en-US" dirty="0"/>
              <a:t>Sleep insufficiency or deprivation</a:t>
            </a:r>
          </a:p>
          <a:p>
            <a:r>
              <a:rPr lang="en-US" dirty="0"/>
              <a:t>Circadian variability</a:t>
            </a:r>
          </a:p>
          <a:p>
            <a:r>
              <a:rPr lang="en-US" dirty="0"/>
              <a:t>Time awake</a:t>
            </a:r>
          </a:p>
          <a:p>
            <a:r>
              <a:rPr lang="en-US" dirty="0"/>
              <a:t>Health factors (sleep disorders, medication, etc.)</a:t>
            </a:r>
          </a:p>
          <a:p>
            <a:r>
              <a:rPr lang="en-US" dirty="0"/>
              <a:t>Environmental factors (light, noise, climate, etc.)</a:t>
            </a:r>
          </a:p>
          <a:p>
            <a:r>
              <a:rPr lang="en-US" dirty="0"/>
              <a:t>Workload and rest breaks</a:t>
            </a:r>
          </a:p>
        </p:txBody>
      </p:sp>
      <p:sp>
        <p:nvSpPr>
          <p:cNvPr id="3" name="Title 2">
            <a:extLst>
              <a:ext uri="{FF2B5EF4-FFF2-40B4-BE49-F238E27FC236}">
                <a16:creationId xmlns:a16="http://schemas.microsoft.com/office/drawing/2014/main" id="{9F08E564-D8C5-4CE9-9045-DEE032887C9C}"/>
              </a:ext>
            </a:extLst>
          </p:cNvPr>
          <p:cNvSpPr>
            <a:spLocks noGrp="1"/>
          </p:cNvSpPr>
          <p:nvPr>
            <p:ph type="title"/>
          </p:nvPr>
        </p:nvSpPr>
        <p:spPr/>
        <p:txBody>
          <a:bodyPr/>
          <a:lstStyle/>
          <a:p>
            <a:r>
              <a:rPr lang="en-US" dirty="0"/>
              <a:t>Fatigue Risk Factors</a:t>
            </a:r>
          </a:p>
        </p:txBody>
      </p:sp>
    </p:spTree>
    <p:extLst>
      <p:ext uri="{BB962C8B-B14F-4D97-AF65-F5344CB8AC3E}">
        <p14:creationId xmlns:p14="http://schemas.microsoft.com/office/powerpoint/2010/main" val="957816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D0FC9A-6D8A-489C-9204-5D0F3A48840C}"/>
              </a:ext>
            </a:extLst>
          </p:cNvPr>
          <p:cNvSpPr>
            <a:spLocks noGrp="1"/>
          </p:cNvSpPr>
          <p:nvPr>
            <p:ph idx="1"/>
          </p:nvPr>
        </p:nvSpPr>
        <p:spPr/>
        <p:txBody>
          <a:bodyPr/>
          <a:lstStyle/>
          <a:p>
            <a:r>
              <a:rPr lang="en-US" dirty="0"/>
              <a:t>Work outside of usual daytime hours (7 a.m. – 6 p.m.)</a:t>
            </a:r>
          </a:p>
          <a:p>
            <a:r>
              <a:rPr lang="en-US" dirty="0"/>
              <a:t>Overtime work (&gt; 40 hrs/week)</a:t>
            </a:r>
          </a:p>
          <a:p>
            <a:r>
              <a:rPr lang="en-US" dirty="0"/>
              <a:t>Extended work (&gt; 8 hrs/day)</a:t>
            </a:r>
          </a:p>
          <a:p>
            <a:r>
              <a:rPr lang="en-US" dirty="0"/>
              <a:t>Irregular shifts (split or rotating shifts)</a:t>
            </a:r>
          </a:p>
          <a:p>
            <a:r>
              <a:rPr lang="en-US" dirty="0"/>
              <a:t>On call work</a:t>
            </a:r>
          </a:p>
          <a:p>
            <a:endParaRPr lang="en-US" dirty="0"/>
          </a:p>
          <a:p>
            <a:r>
              <a:rPr lang="en-US" dirty="0"/>
              <a:t>20% of U.S. workers are shift workers</a:t>
            </a:r>
          </a:p>
        </p:txBody>
      </p:sp>
      <p:sp>
        <p:nvSpPr>
          <p:cNvPr id="3" name="Title 2">
            <a:extLst>
              <a:ext uri="{FF2B5EF4-FFF2-40B4-BE49-F238E27FC236}">
                <a16:creationId xmlns:a16="http://schemas.microsoft.com/office/drawing/2014/main" id="{60AEFE95-4E39-4ECB-B87E-F7F9137E797E}"/>
              </a:ext>
            </a:extLst>
          </p:cNvPr>
          <p:cNvSpPr>
            <a:spLocks noGrp="1"/>
          </p:cNvSpPr>
          <p:nvPr>
            <p:ph type="title"/>
          </p:nvPr>
        </p:nvSpPr>
        <p:spPr/>
        <p:txBody>
          <a:bodyPr/>
          <a:lstStyle/>
          <a:p>
            <a:r>
              <a:rPr lang="en-US" dirty="0"/>
              <a:t>Shift Work</a:t>
            </a:r>
          </a:p>
        </p:txBody>
      </p:sp>
    </p:spTree>
    <p:extLst>
      <p:ext uri="{BB962C8B-B14F-4D97-AF65-F5344CB8AC3E}">
        <p14:creationId xmlns:p14="http://schemas.microsoft.com/office/powerpoint/2010/main" val="71912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BE2674-D5DF-4585-B8A9-F7FDD6CD485B}"/>
              </a:ext>
            </a:extLst>
          </p:cNvPr>
          <p:cNvSpPr>
            <a:spLocks noGrp="1"/>
          </p:cNvSpPr>
          <p:nvPr>
            <p:ph idx="1"/>
          </p:nvPr>
        </p:nvSpPr>
        <p:spPr/>
        <p:txBody>
          <a:bodyPr/>
          <a:lstStyle/>
          <a:p>
            <a:r>
              <a:rPr lang="en-US" dirty="0"/>
              <a:t>1/4 of respondents said work schedule prevented adequate sleep</a:t>
            </a:r>
          </a:p>
          <a:p>
            <a:r>
              <a:rPr lang="en-US" dirty="0"/>
              <a:t>1/3 of respondents said they did not have enough sleep for optimal function</a:t>
            </a:r>
          </a:p>
        </p:txBody>
      </p:sp>
      <p:sp>
        <p:nvSpPr>
          <p:cNvPr id="3" name="Title 2">
            <a:extLst>
              <a:ext uri="{FF2B5EF4-FFF2-40B4-BE49-F238E27FC236}">
                <a16:creationId xmlns:a16="http://schemas.microsoft.com/office/drawing/2014/main" id="{F27CACBD-A7B0-4EA8-9F23-135A1B6341A8}"/>
              </a:ext>
            </a:extLst>
          </p:cNvPr>
          <p:cNvSpPr>
            <a:spLocks noGrp="1"/>
          </p:cNvSpPr>
          <p:nvPr>
            <p:ph type="title"/>
          </p:nvPr>
        </p:nvSpPr>
        <p:spPr/>
        <p:txBody>
          <a:bodyPr/>
          <a:lstStyle/>
          <a:p>
            <a:r>
              <a:rPr lang="en-US" dirty="0"/>
              <a:t>2010 Sleep in America Poll</a:t>
            </a:r>
          </a:p>
        </p:txBody>
      </p:sp>
    </p:spTree>
    <p:extLst>
      <p:ext uri="{BB962C8B-B14F-4D97-AF65-F5344CB8AC3E}">
        <p14:creationId xmlns:p14="http://schemas.microsoft.com/office/powerpoint/2010/main" val="2825016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11E47F-05D6-4F8B-A6CC-BBA5AB648BE0}"/>
              </a:ext>
            </a:extLst>
          </p:cNvPr>
          <p:cNvSpPr>
            <a:spLocks noGrp="1"/>
          </p:cNvSpPr>
          <p:nvPr>
            <p:ph idx="1"/>
          </p:nvPr>
        </p:nvSpPr>
        <p:spPr/>
        <p:txBody>
          <a:bodyPr>
            <a:normAutofit/>
          </a:bodyPr>
          <a:lstStyle/>
          <a:p>
            <a:r>
              <a:rPr lang="en-US" dirty="0"/>
              <a:t>24 hours of sleep deprivation comparable to 0.10% blood alcohol</a:t>
            </a:r>
          </a:p>
          <a:p>
            <a:r>
              <a:rPr lang="en-US" dirty="0"/>
              <a:t>Loss of two hours per night for one week can lead to similar performance decrements</a:t>
            </a:r>
          </a:p>
          <a:p>
            <a:r>
              <a:rPr lang="en-US" dirty="0"/>
              <a:t>Incidents related to time of day rather than time on task with peak risk at early morning hours (peak sleepiness)</a:t>
            </a:r>
          </a:p>
          <a:p>
            <a:r>
              <a:rPr lang="en-US" dirty="0"/>
              <a:t>Significant individual differences in level of alertness and performance</a:t>
            </a:r>
          </a:p>
        </p:txBody>
      </p:sp>
      <p:sp>
        <p:nvSpPr>
          <p:cNvPr id="3" name="Title 2">
            <a:extLst>
              <a:ext uri="{FF2B5EF4-FFF2-40B4-BE49-F238E27FC236}">
                <a16:creationId xmlns:a16="http://schemas.microsoft.com/office/drawing/2014/main" id="{E3AD1386-66DF-46F3-B41A-AC8BECD3454A}"/>
              </a:ext>
            </a:extLst>
          </p:cNvPr>
          <p:cNvSpPr>
            <a:spLocks noGrp="1"/>
          </p:cNvSpPr>
          <p:nvPr>
            <p:ph type="title"/>
          </p:nvPr>
        </p:nvSpPr>
        <p:spPr/>
        <p:txBody>
          <a:bodyPr/>
          <a:lstStyle/>
          <a:p>
            <a:r>
              <a:rPr lang="en-US" dirty="0"/>
              <a:t>Effects</a:t>
            </a:r>
          </a:p>
        </p:txBody>
      </p:sp>
    </p:spTree>
    <p:extLst>
      <p:ext uri="{BB962C8B-B14F-4D97-AF65-F5344CB8AC3E}">
        <p14:creationId xmlns:p14="http://schemas.microsoft.com/office/powerpoint/2010/main" val="2531286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DC4B82-7912-4388-81BD-4F26BA0789D2}"/>
              </a:ext>
            </a:extLst>
          </p:cNvPr>
          <p:cNvSpPr>
            <a:spLocks noGrp="1"/>
          </p:cNvSpPr>
          <p:nvPr>
            <p:ph idx="1"/>
          </p:nvPr>
        </p:nvSpPr>
        <p:spPr/>
        <p:txBody>
          <a:bodyPr/>
          <a:lstStyle/>
          <a:p>
            <a:r>
              <a:rPr lang="en-US" dirty="0"/>
              <a:t>Fatigue causes or contributes to:</a:t>
            </a:r>
          </a:p>
          <a:p>
            <a:pPr lvl="1"/>
            <a:r>
              <a:rPr lang="en-US" dirty="0"/>
              <a:t>100,000 police reported crashes annually</a:t>
            </a:r>
          </a:p>
          <a:p>
            <a:pPr lvl="1"/>
            <a:r>
              <a:rPr lang="en-US" dirty="0"/>
              <a:t>1550 deaths</a:t>
            </a:r>
          </a:p>
          <a:p>
            <a:pPr lvl="1"/>
            <a:r>
              <a:rPr lang="en-US" dirty="0"/>
              <a:t>71,000 injuries</a:t>
            </a:r>
          </a:p>
          <a:p>
            <a:pPr lvl="1"/>
            <a:r>
              <a:rPr lang="en-US" dirty="0"/>
              <a:t>$12.5 B in economic losses</a:t>
            </a:r>
          </a:p>
        </p:txBody>
      </p:sp>
      <p:sp>
        <p:nvSpPr>
          <p:cNvPr id="3" name="Title 2">
            <a:extLst>
              <a:ext uri="{FF2B5EF4-FFF2-40B4-BE49-F238E27FC236}">
                <a16:creationId xmlns:a16="http://schemas.microsoft.com/office/drawing/2014/main" id="{E3DF4534-AE8B-42CF-AA77-D589FE83C690}"/>
              </a:ext>
            </a:extLst>
          </p:cNvPr>
          <p:cNvSpPr>
            <a:spLocks noGrp="1"/>
          </p:cNvSpPr>
          <p:nvPr>
            <p:ph type="title"/>
          </p:nvPr>
        </p:nvSpPr>
        <p:spPr/>
        <p:txBody>
          <a:bodyPr>
            <a:normAutofit fontScale="90000"/>
          </a:bodyPr>
          <a:lstStyle/>
          <a:p>
            <a:r>
              <a:rPr lang="en-US" dirty="0"/>
              <a:t>National Highway Traffic Safety Administration (NHTSA)</a:t>
            </a:r>
          </a:p>
        </p:txBody>
      </p:sp>
    </p:spTree>
    <p:extLst>
      <p:ext uri="{BB962C8B-B14F-4D97-AF65-F5344CB8AC3E}">
        <p14:creationId xmlns:p14="http://schemas.microsoft.com/office/powerpoint/2010/main" val="2422131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sland design templat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a:defPPr>
      </a:lstStyle>
      <a:style>
        <a:lnRef idx="1">
          <a:schemeClr val="accent1"/>
        </a:lnRef>
        <a:fillRef idx="3">
          <a:schemeClr val="accent1"/>
        </a:fillRef>
        <a:effectRef idx="2">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sland design template" id="{5EAFA74D-B2BE-4F03-B7C5-F6CDD88F48ED}" vid="{61CAF660-B0A6-40C5-8246-BD03FA61C7CF}"/>
    </a:ext>
  </a:extLst>
</a:theme>
</file>

<file path=ppt/theme/theme2.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957CA36-13AE-4B4A-9E0A-E5DBD709B1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Island design slides</Template>
  <TotalTime>0</TotalTime>
  <Words>1919</Words>
  <Application>Microsoft Office PowerPoint</Application>
  <PresentationFormat>Widescreen</PresentationFormat>
  <Paragraphs>269</Paragraphs>
  <Slides>40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40</vt:i4>
      </vt:variant>
    </vt:vector>
  </HeadingPairs>
  <TitlesOfParts>
    <vt:vector size="42" baseType="lpstr">
      <vt:lpstr>Arial</vt:lpstr>
      <vt:lpstr>Island design template</vt:lpstr>
      <vt:lpstr>Fatigue Risk Management</vt:lpstr>
      <vt:lpstr>Fatigue vs. Sleepiness</vt:lpstr>
      <vt:lpstr>Sleep and Circadian Rhythms</vt:lpstr>
      <vt:lpstr>Fatigue &amp; Sleepiness</vt:lpstr>
      <vt:lpstr>Fatigue Risk Factors</vt:lpstr>
      <vt:lpstr>Shift Work</vt:lpstr>
      <vt:lpstr>2010 Sleep in America Poll</vt:lpstr>
      <vt:lpstr>Effects</vt:lpstr>
      <vt:lpstr>National Highway Traffic Safety Administration (NHTSA)</vt:lpstr>
      <vt:lpstr>Healthcare Workers</vt:lpstr>
      <vt:lpstr>Manufacturing Workers</vt:lpstr>
      <vt:lpstr>Chronic Health Effects</vt:lpstr>
      <vt:lpstr>Worker Health Effects</vt:lpstr>
      <vt:lpstr>Societal Effects</vt:lpstr>
      <vt:lpstr>Hours of Service Regulations</vt:lpstr>
      <vt:lpstr>Nuclear Power Plant Incidents</vt:lpstr>
      <vt:lpstr>NASA</vt:lpstr>
      <vt:lpstr>2005 BP Texas Refinery Explosion </vt:lpstr>
      <vt:lpstr>ANSI/API Recommended Practice RP755</vt:lpstr>
      <vt:lpstr>Fatigue Risk Management Systems (FRMS)</vt:lpstr>
      <vt:lpstr>FRMS Components</vt:lpstr>
      <vt:lpstr>FRMS</vt:lpstr>
      <vt:lpstr>U.S. Coast Guard</vt:lpstr>
      <vt:lpstr>FRMS Interventions</vt:lpstr>
      <vt:lpstr>Balancing Workload and Staffing </vt:lpstr>
      <vt:lpstr>Consequences of Workload and Staffing Imbalance</vt:lpstr>
      <vt:lpstr>Shift Scheduling </vt:lpstr>
      <vt:lpstr>Mitigation Strategies</vt:lpstr>
      <vt:lpstr>Australian Obtained Sleep Model</vt:lpstr>
      <vt:lpstr>Shift Duration</vt:lpstr>
      <vt:lpstr>Fatigue Training </vt:lpstr>
      <vt:lpstr>Training Resources</vt:lpstr>
      <vt:lpstr>Sleep Disorder Recognition and Treatment </vt:lpstr>
      <vt:lpstr>Sleep Disorder Recognition and Treatment </vt:lpstr>
      <vt:lpstr>Workplace Environment </vt:lpstr>
      <vt:lpstr>Fatigue Monitoring and Fitness for Duty</vt:lpstr>
      <vt:lpstr>Feedback and Improvement</vt:lpstr>
      <vt:lpstr>Incident Investigation</vt:lpstr>
      <vt:lpstr>Conclusion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2017-10-30T18:27:06Z</dcterms:created>
  <dcterms:modified xsi:type="dcterms:W3CDTF">2017-11-01T22:41:43Z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TC034605269991</vt:lpwstr>
  </property>
</Properties>
</file>